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2" r:id="rId2"/>
    <p:sldId id="284" r:id="rId3"/>
    <p:sldId id="307" r:id="rId4"/>
    <p:sldId id="306" r:id="rId5"/>
    <p:sldId id="305" r:id="rId6"/>
    <p:sldId id="300" r:id="rId7"/>
    <p:sldId id="283" r:id="rId8"/>
    <p:sldId id="302" r:id="rId9"/>
    <p:sldId id="301" r:id="rId10"/>
    <p:sldId id="304" r:id="rId11"/>
    <p:sldId id="308" r:id="rId12"/>
    <p:sldId id="28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7635"/>
    <a:srgbClr val="009900"/>
    <a:srgbClr val="22930F"/>
    <a:srgbClr val="31A53C"/>
    <a:srgbClr val="00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717" autoAdjust="0"/>
  </p:normalViewPr>
  <p:slideViewPr>
    <p:cSldViewPr>
      <p:cViewPr>
        <p:scale>
          <a:sx n="100" d="100"/>
          <a:sy n="100" d="100"/>
        </p:scale>
        <p:origin x="-2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A0A699-F68B-418B-B44B-273A7C7D3ABD}" type="doc">
      <dgm:prSet loTypeId="urn:microsoft.com/office/officeart/2005/8/layout/matrix1" loCatId="matrix" qsTypeId="urn:microsoft.com/office/officeart/2005/8/quickstyle/3d3" qsCatId="3D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99C6D74E-0990-40A1-B01B-CE8C28B61BE8}">
      <dgm:prSet phldrT="[Текст]" custT="1"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ru-RU" sz="16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rPr>
            <a:t>Общественно- профессиональная </a:t>
          </a:r>
          <a:r>
            <a:rPr lang="ru-RU" sz="1600" b="1" dirty="0" smtClean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rPr>
            <a:t>экспертиза</a:t>
          </a:r>
          <a:endParaRPr lang="ru-RU" sz="1600" b="1" dirty="0">
            <a:solidFill>
              <a:srgbClr val="2C7635"/>
            </a:solidFill>
            <a:latin typeface="Times New Roman" pitchFamily="18" charset="0"/>
            <a:cs typeface="Times New Roman" pitchFamily="18" charset="0"/>
          </a:endParaRPr>
        </a:p>
      </dgm:t>
    </dgm:pt>
    <dgm:pt modelId="{842D20A0-2E4F-4C0F-AC56-18BF78EFA22E}" type="parTrans" cxnId="{959AFE5B-2919-47AC-9B31-AC82A9A98458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/>
        </a:p>
      </dgm:t>
    </dgm:pt>
    <dgm:pt modelId="{748B7FCE-A88D-4646-8D86-A9C1DF2D037B}" type="sibTrans" cxnId="{959AFE5B-2919-47AC-9B31-AC82A9A98458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/>
        </a:p>
      </dgm:t>
    </dgm:pt>
    <dgm:pt modelId="{717EA654-30A4-4A79-8D92-E47C699E6628}">
      <dgm:prSet phldrT="[Текст]" custT="1"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ru-RU" sz="1600" b="1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ОУ ПО, </a:t>
          </a:r>
        </a:p>
        <a:p>
          <a:pPr>
            <a:spcBef>
              <a:spcPts val="0"/>
            </a:spcBef>
            <a:spcAft>
              <a:spcPts val="0"/>
            </a:spcAft>
          </a:pPr>
          <a:r>
            <a:rPr lang="ru-RU" sz="1600" b="1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входящие в сеть ОРЦ</a:t>
          </a:r>
        </a:p>
      </dgm:t>
    </dgm:pt>
    <dgm:pt modelId="{332561F2-A06E-4E5B-B0D3-A7880F91C582}" type="parTrans" cxnId="{8BF376AA-2F71-4526-AA91-CD20EFF7123C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/>
        </a:p>
      </dgm:t>
    </dgm:pt>
    <dgm:pt modelId="{51D670D3-1A14-443E-9223-0F8C5CFDBD33}" type="sibTrans" cxnId="{8BF376AA-2F71-4526-AA91-CD20EFF7123C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/>
        </a:p>
      </dgm:t>
    </dgm:pt>
    <dgm:pt modelId="{4B81C2F1-8339-4FCB-BFBA-A119D8C21A30}">
      <dgm:prSet phldrT="[Текст]" custT="1"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Региональный орган </a:t>
          </a: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исполнительной </a:t>
          </a:r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власти </a:t>
          </a:r>
        </a:p>
        <a:p>
          <a:pPr>
            <a:spcBef>
              <a:spcPts val="0"/>
            </a:spcBef>
            <a:spcAft>
              <a:spcPts val="0"/>
            </a:spcAft>
          </a:pPr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 области образования</a:t>
          </a:r>
        </a:p>
      </dgm:t>
    </dgm:pt>
    <dgm:pt modelId="{5CEB4EB7-023E-46EC-B92B-D8BEC5E85D92}" type="parTrans" cxnId="{4DFD7DA7-41F2-4C0F-85B4-98A060275E5A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/>
        </a:p>
      </dgm:t>
    </dgm:pt>
    <dgm:pt modelId="{96191273-65CE-4372-BD2D-EC6DD05870E9}" type="sibTrans" cxnId="{4DFD7DA7-41F2-4C0F-85B4-98A060275E5A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/>
        </a:p>
      </dgm:t>
    </dgm:pt>
    <dgm:pt modelId="{DF5B634D-193F-47DE-B159-DC37B41A997D}">
      <dgm:prSet phldrT="[Текст]" custT="1"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ru-RU" sz="16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rPr>
            <a:t>Государственно-частные партнёры</a:t>
          </a:r>
        </a:p>
      </dgm:t>
    </dgm:pt>
    <dgm:pt modelId="{1F421FBB-A8D4-4591-AF96-679A9CDC9F12}" type="parTrans" cxnId="{C9262FAD-7241-490B-B2A1-6F7E4A705C28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/>
        </a:p>
      </dgm:t>
    </dgm:pt>
    <dgm:pt modelId="{62EB87C2-3F0B-411C-AF3C-51735AC5D4D2}" type="sibTrans" cxnId="{C9262FAD-7241-490B-B2A1-6F7E4A705C28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/>
        </a:p>
      </dgm:t>
    </dgm:pt>
    <dgm:pt modelId="{0B1B9A69-6A99-4C21-9D0C-6585799C32B8}">
      <dgm:prSet phldrT="[Текст]" custT="1"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Экспертный </a:t>
          </a:r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совет </a:t>
          </a:r>
        </a:p>
        <a:p>
          <a:pPr>
            <a:spcBef>
              <a:spcPts val="0"/>
            </a:spcBef>
            <a:spcAft>
              <a:spcPts val="0"/>
            </a:spcAft>
          </a:pPr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 профессиональному образованию </a:t>
          </a:r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Кемеровской </a:t>
          </a:r>
          <a:r>
            <a: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области</a:t>
          </a:r>
        </a:p>
      </dgm:t>
    </dgm:pt>
    <dgm:pt modelId="{4746209B-9408-4355-B300-5AC641C2DD05}" type="parTrans" cxnId="{BD0B5FF3-CB74-4CA3-957B-AE6C2DC7D512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/>
        </a:p>
      </dgm:t>
    </dgm:pt>
    <dgm:pt modelId="{F7DB5AA4-20B8-4610-BCC3-F169D78AB875}" type="sibTrans" cxnId="{BD0B5FF3-CB74-4CA3-957B-AE6C2DC7D512}">
      <dgm:prSet/>
      <dgm:spPr/>
      <dgm:t>
        <a:bodyPr/>
        <a:lstStyle/>
        <a:p>
          <a:pPr>
            <a:spcBef>
              <a:spcPts val="0"/>
            </a:spcBef>
            <a:spcAft>
              <a:spcPts val="0"/>
            </a:spcAft>
          </a:pPr>
          <a:endParaRPr lang="ru-RU" sz="1600"/>
        </a:p>
      </dgm:t>
    </dgm:pt>
    <dgm:pt modelId="{A44D2A6A-6C73-46E7-8E9D-D971AE3723BF}" type="pres">
      <dgm:prSet presAssocID="{9DA0A699-F68B-418B-B44B-273A7C7D3AB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7B3734-26D1-4707-BEC2-F69BC3F46898}" type="pres">
      <dgm:prSet presAssocID="{9DA0A699-F68B-418B-B44B-273A7C7D3ABD}" presName="matrix" presStyleCnt="0"/>
      <dgm:spPr/>
      <dgm:t>
        <a:bodyPr/>
        <a:lstStyle/>
        <a:p>
          <a:endParaRPr lang="ru-RU"/>
        </a:p>
      </dgm:t>
    </dgm:pt>
    <dgm:pt modelId="{2C06ACFF-3B71-4FA0-8ABA-1DD4B8252308}" type="pres">
      <dgm:prSet presAssocID="{9DA0A699-F68B-418B-B44B-273A7C7D3ABD}" presName="tile1" presStyleLbl="node1" presStyleIdx="0" presStyleCnt="4"/>
      <dgm:spPr/>
      <dgm:t>
        <a:bodyPr/>
        <a:lstStyle/>
        <a:p>
          <a:endParaRPr lang="ru-RU"/>
        </a:p>
      </dgm:t>
    </dgm:pt>
    <dgm:pt modelId="{4EE55F0E-E764-4FDF-93EE-04020D78BD6B}" type="pres">
      <dgm:prSet presAssocID="{9DA0A699-F68B-418B-B44B-273A7C7D3AB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518C71-1077-42C8-A9C4-D1A4AA7FC017}" type="pres">
      <dgm:prSet presAssocID="{9DA0A699-F68B-418B-B44B-273A7C7D3ABD}" presName="tile2" presStyleLbl="node1" presStyleIdx="1" presStyleCnt="4"/>
      <dgm:spPr/>
      <dgm:t>
        <a:bodyPr/>
        <a:lstStyle/>
        <a:p>
          <a:endParaRPr lang="ru-RU"/>
        </a:p>
      </dgm:t>
    </dgm:pt>
    <dgm:pt modelId="{B4713294-0C92-4F73-B918-00C91FF030C9}" type="pres">
      <dgm:prSet presAssocID="{9DA0A699-F68B-418B-B44B-273A7C7D3AB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4158C0-7045-47B3-A612-81DF81AD8CE5}" type="pres">
      <dgm:prSet presAssocID="{9DA0A699-F68B-418B-B44B-273A7C7D3ABD}" presName="tile3" presStyleLbl="node1" presStyleIdx="2" presStyleCnt="4"/>
      <dgm:spPr/>
      <dgm:t>
        <a:bodyPr/>
        <a:lstStyle/>
        <a:p>
          <a:endParaRPr lang="ru-RU"/>
        </a:p>
      </dgm:t>
    </dgm:pt>
    <dgm:pt modelId="{A75A6283-A85A-467E-B50F-D7D4530A368C}" type="pres">
      <dgm:prSet presAssocID="{9DA0A699-F68B-418B-B44B-273A7C7D3AB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F034F8-1478-4142-A8F0-0F7113D2EC68}" type="pres">
      <dgm:prSet presAssocID="{9DA0A699-F68B-418B-B44B-273A7C7D3ABD}" presName="tile4" presStyleLbl="node1" presStyleIdx="3" presStyleCnt="4"/>
      <dgm:spPr/>
      <dgm:t>
        <a:bodyPr/>
        <a:lstStyle/>
        <a:p>
          <a:endParaRPr lang="ru-RU"/>
        </a:p>
      </dgm:t>
    </dgm:pt>
    <dgm:pt modelId="{E7C36357-C257-42BB-90B1-19D8ACD7745B}" type="pres">
      <dgm:prSet presAssocID="{9DA0A699-F68B-418B-B44B-273A7C7D3AB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EDD5F0-133B-490D-97E8-3B56F436AA83}" type="pres">
      <dgm:prSet presAssocID="{9DA0A699-F68B-418B-B44B-273A7C7D3ABD}" presName="centerTile" presStyleLbl="fgShp" presStyleIdx="0" presStyleCnt="1" custScaleX="187461" custScaleY="98097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525213E-91E8-4BCE-B52E-E758B4DD3197}" type="presOf" srcId="{9DA0A699-F68B-418B-B44B-273A7C7D3ABD}" destId="{A44D2A6A-6C73-46E7-8E9D-D971AE3723BF}" srcOrd="0" destOrd="0" presId="urn:microsoft.com/office/officeart/2005/8/layout/matrix1"/>
    <dgm:cxn modelId="{D7F2371F-571C-4B6B-A451-95B89272949B}" type="presOf" srcId="{DF5B634D-193F-47DE-B159-DC37B41A997D}" destId="{F04158C0-7045-47B3-A612-81DF81AD8CE5}" srcOrd="0" destOrd="0" presId="urn:microsoft.com/office/officeart/2005/8/layout/matrix1"/>
    <dgm:cxn modelId="{F8876B08-7293-4161-A717-0B21CEF206ED}" type="presOf" srcId="{0B1B9A69-6A99-4C21-9D0C-6585799C32B8}" destId="{E7C36357-C257-42BB-90B1-19D8ACD7745B}" srcOrd="1" destOrd="0" presId="urn:microsoft.com/office/officeart/2005/8/layout/matrix1"/>
    <dgm:cxn modelId="{9085FFBE-E0C5-48D0-A18A-AAA24DBAB1FD}" type="presOf" srcId="{4B81C2F1-8339-4FCB-BFBA-A119D8C21A30}" destId="{E2518C71-1077-42C8-A9C4-D1A4AA7FC017}" srcOrd="0" destOrd="0" presId="urn:microsoft.com/office/officeart/2005/8/layout/matrix1"/>
    <dgm:cxn modelId="{0E1684FD-BA9D-4DD0-8EBD-9CB4D3F21FF0}" type="presOf" srcId="{99C6D74E-0990-40A1-B01B-CE8C28B61BE8}" destId="{D9EDD5F0-133B-490D-97E8-3B56F436AA83}" srcOrd="0" destOrd="0" presId="urn:microsoft.com/office/officeart/2005/8/layout/matrix1"/>
    <dgm:cxn modelId="{7AF3DC44-0EC9-4958-89F7-BB1A963BC3FD}" type="presOf" srcId="{DF5B634D-193F-47DE-B159-DC37B41A997D}" destId="{A75A6283-A85A-467E-B50F-D7D4530A368C}" srcOrd="1" destOrd="0" presId="urn:microsoft.com/office/officeart/2005/8/layout/matrix1"/>
    <dgm:cxn modelId="{1CFCAB63-5662-4BAA-882E-53C0B803F29A}" type="presOf" srcId="{4B81C2F1-8339-4FCB-BFBA-A119D8C21A30}" destId="{B4713294-0C92-4F73-B918-00C91FF030C9}" srcOrd="1" destOrd="0" presId="urn:microsoft.com/office/officeart/2005/8/layout/matrix1"/>
    <dgm:cxn modelId="{4DFD7DA7-41F2-4C0F-85B4-98A060275E5A}" srcId="{99C6D74E-0990-40A1-B01B-CE8C28B61BE8}" destId="{4B81C2F1-8339-4FCB-BFBA-A119D8C21A30}" srcOrd="1" destOrd="0" parTransId="{5CEB4EB7-023E-46EC-B92B-D8BEC5E85D92}" sibTransId="{96191273-65CE-4372-BD2D-EC6DD05870E9}"/>
    <dgm:cxn modelId="{BD0B5FF3-CB74-4CA3-957B-AE6C2DC7D512}" srcId="{99C6D74E-0990-40A1-B01B-CE8C28B61BE8}" destId="{0B1B9A69-6A99-4C21-9D0C-6585799C32B8}" srcOrd="3" destOrd="0" parTransId="{4746209B-9408-4355-B300-5AC641C2DD05}" sibTransId="{F7DB5AA4-20B8-4610-BCC3-F169D78AB875}"/>
    <dgm:cxn modelId="{015A643D-6D59-472B-9DEE-E6583F5E5600}" type="presOf" srcId="{717EA654-30A4-4A79-8D92-E47C699E6628}" destId="{2C06ACFF-3B71-4FA0-8ABA-1DD4B8252308}" srcOrd="0" destOrd="0" presId="urn:microsoft.com/office/officeart/2005/8/layout/matrix1"/>
    <dgm:cxn modelId="{C9262FAD-7241-490B-B2A1-6F7E4A705C28}" srcId="{99C6D74E-0990-40A1-B01B-CE8C28B61BE8}" destId="{DF5B634D-193F-47DE-B159-DC37B41A997D}" srcOrd="2" destOrd="0" parTransId="{1F421FBB-A8D4-4591-AF96-679A9CDC9F12}" sibTransId="{62EB87C2-3F0B-411C-AF3C-51735AC5D4D2}"/>
    <dgm:cxn modelId="{8BF376AA-2F71-4526-AA91-CD20EFF7123C}" srcId="{99C6D74E-0990-40A1-B01B-CE8C28B61BE8}" destId="{717EA654-30A4-4A79-8D92-E47C699E6628}" srcOrd="0" destOrd="0" parTransId="{332561F2-A06E-4E5B-B0D3-A7880F91C582}" sibTransId="{51D670D3-1A14-443E-9223-0F8C5CFDBD33}"/>
    <dgm:cxn modelId="{C03F8173-8868-4055-9C77-AA207329B055}" type="presOf" srcId="{717EA654-30A4-4A79-8D92-E47C699E6628}" destId="{4EE55F0E-E764-4FDF-93EE-04020D78BD6B}" srcOrd="1" destOrd="0" presId="urn:microsoft.com/office/officeart/2005/8/layout/matrix1"/>
    <dgm:cxn modelId="{959AFE5B-2919-47AC-9B31-AC82A9A98458}" srcId="{9DA0A699-F68B-418B-B44B-273A7C7D3ABD}" destId="{99C6D74E-0990-40A1-B01B-CE8C28B61BE8}" srcOrd="0" destOrd="0" parTransId="{842D20A0-2E4F-4C0F-AC56-18BF78EFA22E}" sibTransId="{748B7FCE-A88D-4646-8D86-A9C1DF2D037B}"/>
    <dgm:cxn modelId="{6B7A2639-D49B-4B9E-AD7E-7269FDB29641}" type="presOf" srcId="{0B1B9A69-6A99-4C21-9D0C-6585799C32B8}" destId="{02F034F8-1478-4142-A8F0-0F7113D2EC68}" srcOrd="0" destOrd="0" presId="urn:microsoft.com/office/officeart/2005/8/layout/matrix1"/>
    <dgm:cxn modelId="{8329D1DB-F9A7-4D54-BB0D-EF4B3D9EDEA7}" type="presParOf" srcId="{A44D2A6A-6C73-46E7-8E9D-D971AE3723BF}" destId="{B67B3734-26D1-4707-BEC2-F69BC3F46898}" srcOrd="0" destOrd="0" presId="urn:microsoft.com/office/officeart/2005/8/layout/matrix1"/>
    <dgm:cxn modelId="{D0EC0047-5102-4607-823C-AD4EA1799DD9}" type="presParOf" srcId="{B67B3734-26D1-4707-BEC2-F69BC3F46898}" destId="{2C06ACFF-3B71-4FA0-8ABA-1DD4B8252308}" srcOrd="0" destOrd="0" presId="urn:microsoft.com/office/officeart/2005/8/layout/matrix1"/>
    <dgm:cxn modelId="{C04872F4-3F12-4141-9C53-4022399B344C}" type="presParOf" srcId="{B67B3734-26D1-4707-BEC2-F69BC3F46898}" destId="{4EE55F0E-E764-4FDF-93EE-04020D78BD6B}" srcOrd="1" destOrd="0" presId="urn:microsoft.com/office/officeart/2005/8/layout/matrix1"/>
    <dgm:cxn modelId="{CDF9DE1E-9C81-4E37-8155-C59CA446CDBB}" type="presParOf" srcId="{B67B3734-26D1-4707-BEC2-F69BC3F46898}" destId="{E2518C71-1077-42C8-A9C4-D1A4AA7FC017}" srcOrd="2" destOrd="0" presId="urn:microsoft.com/office/officeart/2005/8/layout/matrix1"/>
    <dgm:cxn modelId="{57B1D401-39EA-4D3A-9FDD-817B82BC4355}" type="presParOf" srcId="{B67B3734-26D1-4707-BEC2-F69BC3F46898}" destId="{B4713294-0C92-4F73-B918-00C91FF030C9}" srcOrd="3" destOrd="0" presId="urn:microsoft.com/office/officeart/2005/8/layout/matrix1"/>
    <dgm:cxn modelId="{431DA989-D8A0-4C6B-BA61-DDF8EEE26EA2}" type="presParOf" srcId="{B67B3734-26D1-4707-BEC2-F69BC3F46898}" destId="{F04158C0-7045-47B3-A612-81DF81AD8CE5}" srcOrd="4" destOrd="0" presId="urn:microsoft.com/office/officeart/2005/8/layout/matrix1"/>
    <dgm:cxn modelId="{A01BE18F-CFBE-40EC-A122-6172E3419B45}" type="presParOf" srcId="{B67B3734-26D1-4707-BEC2-F69BC3F46898}" destId="{A75A6283-A85A-467E-B50F-D7D4530A368C}" srcOrd="5" destOrd="0" presId="urn:microsoft.com/office/officeart/2005/8/layout/matrix1"/>
    <dgm:cxn modelId="{79E4DC0E-8BCA-4016-BBA2-284270E65BEC}" type="presParOf" srcId="{B67B3734-26D1-4707-BEC2-F69BC3F46898}" destId="{02F034F8-1478-4142-A8F0-0F7113D2EC68}" srcOrd="6" destOrd="0" presId="urn:microsoft.com/office/officeart/2005/8/layout/matrix1"/>
    <dgm:cxn modelId="{F7485D38-E5D6-4C9C-8DF9-4FF3ED9F7080}" type="presParOf" srcId="{B67B3734-26D1-4707-BEC2-F69BC3F46898}" destId="{E7C36357-C257-42BB-90B1-19D8ACD7745B}" srcOrd="7" destOrd="0" presId="urn:microsoft.com/office/officeart/2005/8/layout/matrix1"/>
    <dgm:cxn modelId="{170B50D2-6DA1-4063-B2CC-FAF6753822FC}" type="presParOf" srcId="{A44D2A6A-6C73-46E7-8E9D-D971AE3723BF}" destId="{D9EDD5F0-133B-490D-97E8-3B56F436AA8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06ACFF-3B71-4FA0-8ABA-1DD4B8252308}">
      <dsp:nvSpPr>
        <dsp:cNvPr id="0" name=""/>
        <dsp:cNvSpPr/>
      </dsp:nvSpPr>
      <dsp:spPr>
        <a:xfrm rot="16200000">
          <a:off x="185743" y="-185743"/>
          <a:ext cx="2128843" cy="2500330"/>
        </a:xfrm>
        <a:prstGeom prst="round1Rect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ОУ ПО,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входящие в сеть ОРЦ</a:t>
          </a:r>
        </a:p>
      </dsp:txBody>
      <dsp:txXfrm rot="16200000">
        <a:off x="451848" y="-451848"/>
        <a:ext cx="1596632" cy="2500330"/>
      </dsp:txXfrm>
    </dsp:sp>
    <dsp:sp modelId="{E2518C71-1077-42C8-A9C4-D1A4AA7FC017}">
      <dsp:nvSpPr>
        <dsp:cNvPr id="0" name=""/>
        <dsp:cNvSpPr/>
      </dsp:nvSpPr>
      <dsp:spPr>
        <a:xfrm>
          <a:off x="2500330" y="0"/>
          <a:ext cx="2500330" cy="2128843"/>
        </a:xfrm>
        <a:prstGeom prst="round1Rect">
          <a:avLst/>
        </a:prstGeom>
        <a:solidFill>
          <a:schemeClr val="accent3">
            <a:shade val="50000"/>
            <a:hueOff val="133778"/>
            <a:satOff val="-2135"/>
            <a:lumOff val="2055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Региональный орган 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исполнительной </a:t>
          </a: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власти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 области образования</a:t>
          </a:r>
        </a:p>
      </dsp:txBody>
      <dsp:txXfrm>
        <a:off x="2500330" y="0"/>
        <a:ext cx="2500330" cy="1596632"/>
      </dsp:txXfrm>
    </dsp:sp>
    <dsp:sp modelId="{F04158C0-7045-47B3-A612-81DF81AD8CE5}">
      <dsp:nvSpPr>
        <dsp:cNvPr id="0" name=""/>
        <dsp:cNvSpPr/>
      </dsp:nvSpPr>
      <dsp:spPr>
        <a:xfrm rot="10800000">
          <a:off x="0" y="2128843"/>
          <a:ext cx="2500330" cy="2128843"/>
        </a:xfrm>
        <a:prstGeom prst="round1Rect">
          <a:avLst/>
        </a:prstGeom>
        <a:solidFill>
          <a:schemeClr val="accent3">
            <a:shade val="50000"/>
            <a:hueOff val="267555"/>
            <a:satOff val="-4269"/>
            <a:lumOff val="4110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rPr>
            <a:t>Государственно-частные партнёры</a:t>
          </a:r>
        </a:p>
      </dsp:txBody>
      <dsp:txXfrm rot="10800000">
        <a:off x="0" y="2661053"/>
        <a:ext cx="2500330" cy="1596632"/>
      </dsp:txXfrm>
    </dsp:sp>
    <dsp:sp modelId="{02F034F8-1478-4142-A8F0-0F7113D2EC68}">
      <dsp:nvSpPr>
        <dsp:cNvPr id="0" name=""/>
        <dsp:cNvSpPr/>
      </dsp:nvSpPr>
      <dsp:spPr>
        <a:xfrm rot="5400000">
          <a:off x="2686073" y="1943099"/>
          <a:ext cx="2128843" cy="2500330"/>
        </a:xfrm>
        <a:prstGeom prst="round1Rect">
          <a:avLst/>
        </a:prstGeom>
        <a:solidFill>
          <a:schemeClr val="accent3">
            <a:shade val="50000"/>
            <a:hueOff val="133778"/>
            <a:satOff val="-2135"/>
            <a:lumOff val="2055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Экспертный </a:t>
          </a: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совет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по профессиональному образованию </a:t>
          </a: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Кемеровской </a:t>
          </a:r>
          <a:r>
            <a:rPr lang="ru-RU" sz="16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области</a:t>
          </a:r>
        </a:p>
      </dsp:txBody>
      <dsp:txXfrm rot="5400000">
        <a:off x="2952178" y="2209204"/>
        <a:ext cx="1596632" cy="2500330"/>
      </dsp:txXfrm>
    </dsp:sp>
    <dsp:sp modelId="{D9EDD5F0-133B-490D-97E8-3B56F436AA83}">
      <dsp:nvSpPr>
        <dsp:cNvPr id="0" name=""/>
        <dsp:cNvSpPr/>
      </dsp:nvSpPr>
      <dsp:spPr>
        <a:xfrm>
          <a:off x="1094186" y="1606760"/>
          <a:ext cx="2812286" cy="1044165"/>
        </a:xfrm>
        <a:prstGeom prst="roundRect">
          <a:avLst/>
        </a:prstGeom>
        <a:solidFill>
          <a:schemeClr val="accent3">
            <a:tint val="55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rPr>
            <a:t>Общественно- профессиональная </a:t>
          </a:r>
          <a:r>
            <a:rPr lang="ru-RU" sz="1600" b="1" kern="1200" dirty="0" smtClean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rPr>
            <a:t>экспертиза</a:t>
          </a:r>
          <a:endParaRPr lang="ru-RU" sz="1600" b="1" kern="1200" dirty="0">
            <a:solidFill>
              <a:srgbClr val="2C7635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94186" y="1606760"/>
        <a:ext cx="2812286" cy="10441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98A4B2-59B4-45C6-B462-EF94163A8373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EBE440-4353-4F0E-B0D4-08F3A1F667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BE440-4353-4F0E-B0D4-08F3A1F6675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1E111-D2A6-43D0-94FB-5DD0FE96679E}" type="datetimeFigureOut">
              <a:rPr lang="ru-RU" smtClean="0"/>
              <a:pPr/>
              <a:t>06.12.2011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638FB-6830-4637-A347-44D39568C1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fgou-spo-lkgtk@yandex.ru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071678"/>
            <a:ext cx="7959828" cy="38576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ОТЧЕТ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о выполнении работ (оказании услуг)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по модернизации системы начального профессионального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и среднего профессионального образования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для подготовки специалистов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в области добычи полезных ископаемых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на базе отраслевого межрегионального ресурсного центра, проводимых в соответствии с </a:t>
            </a:r>
            <a:r>
              <a:rPr lang="en-US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 этапом Государственного контракта 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№ 12.Р20.11.0007 от 24.08.2011 г.</a:t>
            </a:r>
            <a:endParaRPr lang="ru-RU" sz="2800" b="1" dirty="0">
              <a:solidFill>
                <a:srgbClr val="22930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000108"/>
            <a:ext cx="8229600" cy="28575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31A53C"/>
                </a:solidFill>
                <a:latin typeface="Times New Roman" pitchFamily="18" charset="0"/>
                <a:cs typeface="Times New Roman" pitchFamily="18" charset="0"/>
              </a:rPr>
              <a:t>Профессорско-преподавательский состав межрегионального семинара</a:t>
            </a:r>
            <a:endParaRPr lang="ru-RU" sz="2000" b="1" dirty="0">
              <a:solidFill>
                <a:srgbClr val="31A53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71538" y="1428736"/>
          <a:ext cx="7500990" cy="522427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28628"/>
                <a:gridCol w="2097640"/>
                <a:gridCol w="4974722"/>
              </a:tblGrid>
              <a:tr h="12567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</a:t>
                      </a:r>
                      <a:r>
                        <a:rPr lang="ru-RU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/</a:t>
                      </a:r>
                      <a:r>
                        <a:rPr lang="ru-RU" sz="1200" b="1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ФИО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Должность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753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2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Попов Иван Павлович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Кандидат педагогических наук, доцент, директор ФГОУ СПО Кемеровского горнотехнического техникума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3628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2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Сьянов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Алексей Викторович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Начальник управления НПО и СПО департамента образования и науки Кемеровской области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9723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2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Нестеров Валерий Иванович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Доктор технических наук, действительный член Академии горных наук, Российской Академии естественных наук, Президент ГОУ ФГБОУ ВПО «Кузбасский государственный технический университет им Т. Ф. Горбачева»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2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Блюменштейн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Валерий Юльевич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Доктор технических наук, профессор, профессор ГОУ ФГБОУ ВПО «Кузбасский государственный технический университет им Т. Ф. Горбачева»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2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Панина Татьяна Семеновна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Профессор, доктор педагогических наук, заслуженный учитель РФ, действительный член АПСН, ректор ГОУ «Кузбасский региональный институт развития профессионального образования»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2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Фуфаева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Юлия Борисовна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Заместитель генерального директора по кадрам, быту и социальным вопросам ЗАО «Сибирские ресурсы»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2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Ельденев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Максим Леонидович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Заместитель директора по УР ФГОУ СПО «КГТТ»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92060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2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8.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ru-RU" sz="1400" b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Мешкова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Ирина Владимировна</a:t>
                      </a:r>
                      <a:endParaRPr lang="ru-RU" sz="14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Методист ФГОУ СПО «КГТТ»</a:t>
                      </a:r>
                      <a:endParaRPr lang="ru-RU" sz="12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0920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860032" y="3429000"/>
            <a:ext cx="4032448" cy="3024336"/>
          </a:xfrm>
        </p:spPr>
      </p:pic>
      <p:pic>
        <p:nvPicPr>
          <p:cNvPr id="6" name="Рисунок 5" descr="DSC0919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043608" y="1484784"/>
            <a:ext cx="4032448" cy="28263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285860"/>
            <a:ext cx="6572296" cy="44800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Материалы межрегионального семинара</a:t>
            </a:r>
            <a:endParaRPr lang="ru-RU" sz="20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43042" y="2143116"/>
            <a:ext cx="6786610" cy="7858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cmpd="thickThin">
            <a:solidFill>
              <a:srgbClr val="229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9900"/>
                </a:solidFill>
              </a:rPr>
              <a:t>Тезисы пленарных выступлений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43042" y="3214686"/>
            <a:ext cx="6786610" cy="78581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cmpd="thickThin">
            <a:solidFill>
              <a:srgbClr val="229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Разъяснения по формированию примерных программ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учебных дисциплин</a:t>
            </a: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43042" y="4286256"/>
            <a:ext cx="6715172" cy="785818"/>
          </a:xfrm>
          <a:prstGeom prst="rect">
            <a:avLst/>
          </a:prstGeom>
          <a:solidFill>
            <a:schemeClr val="accent3">
              <a:lumMod val="75000"/>
            </a:schemeClr>
          </a:solidFill>
          <a:ln cmpd="thickThin">
            <a:solidFill>
              <a:srgbClr val="2293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/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Проекты сетевых образовательных программ</a:t>
            </a:r>
            <a:endParaRPr lang="ru-RU" dirty="0" smtClean="0">
              <a:solidFill>
                <a:srgbClr val="00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57356" y="1071546"/>
            <a:ext cx="6215106" cy="357190"/>
          </a:xfrm>
        </p:spPr>
        <p:txBody>
          <a:bodyPr>
            <a:normAutofit fontScale="90000"/>
          </a:bodyPr>
          <a:lstStyle/>
          <a:p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Сертификат участника межрегионального семинара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22930F"/>
              </a:solidFill>
            </a:endParaRPr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1571612"/>
            <a:ext cx="638636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00430" y="1643050"/>
            <a:ext cx="52149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Создание (развитие) институционального механизма общественно-профессиональной экспертизы новых образовательных программ, внедряемых в сети образовательных учреждений на базе ресурсного центра</a:t>
            </a:r>
          </a:p>
          <a:p>
            <a:pPr marL="342900" indent="-342900" algn="just"/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00166" y="1071546"/>
            <a:ext cx="67151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ПАСПОРТ  </a:t>
            </a:r>
          </a:p>
          <a:p>
            <a:pPr algn="ctr"/>
            <a:r>
              <a:rPr lang="ru-RU" sz="1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ОТРАСЛЕВОГО МЕЖРЕГИОНАЛЬНОГО РЕСУРСНОГО ЦЕНТРА </a:t>
            </a:r>
          </a:p>
          <a:p>
            <a:pPr algn="ctr"/>
            <a:r>
              <a:rPr lang="ru-RU" sz="1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В ОБЛАСТИ ДОБЫЧИ ПОЛЕЗНЫХ ИСКОПАЕМЫХ</a:t>
            </a:r>
            <a:br>
              <a:rPr lang="ru-RU" sz="1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(фрагмент)</a:t>
            </a:r>
            <a:endParaRPr lang="ru-RU" sz="1400" b="1" dirty="0"/>
          </a:p>
        </p:txBody>
      </p:sp>
      <p:graphicFrame>
        <p:nvGraphicFramePr>
          <p:cNvPr id="6" name="Содержимое 5"/>
          <p:cNvGraphicFramePr>
            <a:graphicFrameLocks/>
          </p:cNvGraphicFramePr>
          <p:nvPr/>
        </p:nvGraphicFramePr>
        <p:xfrm>
          <a:off x="1142976" y="2428868"/>
          <a:ext cx="7786742" cy="288849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908338"/>
                <a:gridCol w="1211118"/>
                <a:gridCol w="1452443"/>
                <a:gridCol w="1500198"/>
                <a:gridCol w="1285885"/>
                <a:gridCol w="1428760"/>
              </a:tblGrid>
              <a:tr h="473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9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ОУ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ФГОУ СПО «КГТТ»</a:t>
                      </a: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ФГОУ СПО ЛКГТК</a:t>
                      </a: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ГОУ НПО ПЛ №18</a:t>
                      </a: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ГОУ НПО ПУ №50</a:t>
                      </a: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ГОУ НПО ПУ №3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7228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Почтовый, юридический адрес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650002, РФ, Кемеровская область, г. Кемерово, пр. Шахтеров, 52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652500, РФ,  Кемеровская область, г. Ленинск-Кузнецкий, ул. Энгельса, дом 6.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652430, РФ, Кемеровская область, г. Березовский, пр. Ленина, 39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654013, РФ, Кемеровская область, г. Новокузнецк, ул. Кедровая, 5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668051, Республика Тыва, г. Ак-Довурак, ул. Юбилейная, 1</a:t>
                      </a:r>
                    </a:p>
                  </a:txBody>
                  <a:tcPr marL="9525" marR="9525" marT="9525" marB="9525" anchor="ctr"/>
                </a:tc>
              </a:tr>
              <a:tr h="3720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Руководитель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Попов Иван Павлович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Ишмаев</a:t>
                      </a: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Александр Михайлович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Витренко Наталья Борисовна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Корнеев Евгений Павлович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Ооржак</a:t>
                      </a: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Чаш-оол</a:t>
                      </a: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Санааевич</a:t>
                      </a:r>
                      <a:endParaRPr lang="ru-RU" sz="9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6283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Код города (района), телефон, факс 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тел/факс: </a:t>
                      </a:r>
                      <a:endParaRPr lang="en-US" sz="9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 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(3842) 64-22-23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Тел: 8 (384-56) 3-36-82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Факс: 8 (384-56) 3-04-21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Тел: 8 (384-45) 3-25-56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Факс: 8 (384-45) 3-21-35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Тел: 8 (384-3) 31-13-88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Факс: 8 (384-3) 31-55-46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Тел: 8 (394-33) 2-16-19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Факс: 8 (394-33) 2-16-68</a:t>
                      </a:r>
                    </a:p>
                  </a:txBody>
                  <a:tcPr marL="9525" marR="9525" marT="9525" marB="9525" anchor="ctr"/>
                </a:tc>
              </a:tr>
              <a:tr h="3749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E-mail</a:t>
                      </a: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kemgtt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@</a:t>
                      </a:r>
                      <a:r>
                        <a:rPr lang="en-US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kemgtt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en-US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3"/>
                        </a:rPr>
                        <a:t>f</a:t>
                      </a:r>
                      <a:r>
                        <a:rPr lang="ru-RU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3"/>
                        </a:rPr>
                        <a:t>gou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3"/>
                        </a:rPr>
                        <a:t>-</a:t>
                      </a:r>
                      <a:r>
                        <a:rPr lang="en-US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3"/>
                        </a:rPr>
                        <a:t>spo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3"/>
                        </a:rPr>
                        <a:t>-</a:t>
                      </a:r>
                      <a:r>
                        <a:rPr lang="en-US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3"/>
                        </a:rPr>
                        <a:t>lkgtk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3"/>
                        </a:rPr>
                        <a:t>@</a:t>
                      </a:r>
                      <a:r>
                        <a:rPr lang="en-US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3"/>
                        </a:rPr>
                        <a:t>yandex</a:t>
                      </a:r>
                      <a:r>
                        <a:rPr lang="ru-RU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3"/>
                        </a:rPr>
                        <a:t>.</a:t>
                      </a:r>
                      <a:r>
                        <a:rPr lang="en-US" sz="9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  <a:hlinkClick r:id="rId3"/>
                        </a:rPr>
                        <a:t>ru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Phantom23 @ list.ru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pu50-2007@mail.ru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Gounpopu3@yandex.ru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3167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Сайт </a:t>
                      </a:r>
                      <a:endParaRPr lang="ru-RU" sz="90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http://www.</a:t>
                      </a:r>
                      <a:r>
                        <a:rPr lang="en-US" sz="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kemgtt</a:t>
                      </a: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r>
                        <a:rPr lang="ru-RU" sz="800" b="0" i="0" u="none" strike="noStrike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ru</a:t>
                      </a:r>
                      <a:endParaRPr lang="ru-RU" sz="800" b="0" i="0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http://www. lkgtk2009.narod.ru</a:t>
                      </a:r>
                      <a:endParaRPr lang="ru-RU" sz="800" b="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http://www.PL18.lact.ru</a:t>
                      </a:r>
                      <a:endParaRPr lang="ru-RU" sz="800" b="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http</a:t>
                      </a:r>
                      <a:r>
                        <a:rPr lang="en-US" sz="800" b="0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:/</a:t>
                      </a: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www.pu50.ucoz.ru</a:t>
                      </a:r>
                      <a:r>
                        <a:rPr lang="en-US" sz="800" b="0" i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endParaRPr lang="ru-RU" sz="800" b="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i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http://www.gounpopu3.lact.ru</a:t>
                      </a:r>
                      <a:endParaRPr lang="ru-RU" sz="800" b="0" i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817522" cy="94807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Схема взаимодействия субъектов </a:t>
            </a:r>
            <a:b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общественно-профессиональной экспертизы</a:t>
            </a:r>
            <a:endParaRPr lang="ru-RU" sz="18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2143108" y="1928802"/>
          <a:ext cx="5000660" cy="4257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817522" cy="94807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Региональные семинары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/>
        </p:nvGraphicFramePr>
        <p:xfrm>
          <a:off x="1428728" y="1857364"/>
          <a:ext cx="7143800" cy="431169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902608"/>
                <a:gridCol w="2241192"/>
              </a:tblGrid>
              <a:tr h="50655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Тема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Дата, 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кол-во слушателей</a:t>
                      </a:r>
                      <a:endParaRPr lang="ru-RU" sz="1400" b="1" i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26249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«Проблемы и перспективы реализации сетевых программ в соответствии с технологическими и организационно-экономическими условиями предприятий и организаций горной отрасли»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16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06 октября 2011 г., </a:t>
                      </a:r>
                    </a:p>
                    <a:p>
                      <a:pPr marL="21600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42</a:t>
                      </a: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чел.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6249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«Управленческие аспекты деятельности учреждений НПО и СПО в условиях перехода на ФГОС»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1600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 октября 2011 г., </a:t>
                      </a:r>
                    </a:p>
                    <a:p>
                      <a:pPr marL="21600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</a:t>
                      </a: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чел.</a:t>
                      </a:r>
                      <a:endParaRPr lang="ru-RU" sz="1400" b="1" i="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26249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«Учебно-методическое обеспечение воспитательно-образовательного процесса  учреждений профессионального образования»</a:t>
                      </a:r>
                      <a:endParaRPr lang="ru-RU" sz="1400" b="1" i="0" dirty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1600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 октября 2011 г., </a:t>
                      </a:r>
                    </a:p>
                    <a:p>
                      <a:pPr marL="21600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41</a:t>
                      </a: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чел.</a:t>
                      </a:r>
                      <a:endParaRPr lang="ru-RU" sz="1400" b="1" i="0" dirty="0" smtClean="0">
                        <a:solidFill>
                          <a:srgbClr val="2C7635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571604" y="1142984"/>
            <a:ext cx="6500858" cy="42862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22930F"/>
                </a:solidFill>
                <a:latin typeface="Times New Roman" pitchFamily="18" charset="0"/>
                <a:cs typeface="Times New Roman" pitchFamily="18" charset="0"/>
              </a:rPr>
              <a:t>Проекты сетевых образовательных программ</a:t>
            </a:r>
            <a:endParaRPr lang="ru-RU" sz="2400" dirty="0">
              <a:solidFill>
                <a:srgbClr val="22930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одержимое 4"/>
          <p:cNvGraphicFramePr>
            <a:graphicFrameLocks noGrp="1"/>
          </p:cNvGraphicFramePr>
          <p:nvPr>
            <p:ph idx="1"/>
          </p:nvPr>
        </p:nvGraphicFramePr>
        <p:xfrm>
          <a:off x="1142976" y="1857364"/>
          <a:ext cx="7615237" cy="42148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7615237"/>
              </a:tblGrid>
              <a:tr h="672958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Основная профессиональная образовательная программа по профессии </a:t>
                      </a:r>
                    </a:p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130406.01 </a:t>
                      </a:r>
                      <a:r>
                        <a:rPr lang="ru-RU" sz="1400" b="1" i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Обогатитель полезных ископаемых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72958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Основная профессиональная образовательная программа по специальности </a:t>
                      </a:r>
                    </a:p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130405 </a:t>
                      </a:r>
                      <a:r>
                        <a:rPr lang="ru-RU" sz="1400" b="1" i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Подземная разработка месторождений полезных ископаемых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56308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(дополнительной профессиональной подготовки) по профессии </a:t>
                      </a:r>
                    </a:p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i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Электрослесарь по обслуживанию и ремонту оборудования</a:t>
                      </a:r>
                      <a:endParaRPr lang="ru-RU" sz="140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56308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(повышения квалификации) </a:t>
                      </a:r>
                      <a:r>
                        <a:rPr lang="ru-RU" sz="1400" b="1" i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«Организация учебно-производственного процесса по подготовке рабочих и специалистов в соответствии с требованиями ФГОС и работодателей»</a:t>
                      </a:r>
                      <a:endParaRPr lang="ru-RU" sz="1400" b="1" i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56308"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Дополнительная профессиональная образовательная программа (повышения квалификации) </a:t>
                      </a:r>
                      <a:r>
                        <a:rPr lang="ru-RU" sz="1400" b="1" i="1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«Современное оборудование и перспективные технологии в сфере добычи и  переработки угля»</a:t>
                      </a:r>
                      <a:endParaRPr lang="ru-RU" sz="1400" b="1" i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142984"/>
            <a:ext cx="8229600" cy="642942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Экспертный совет </a:t>
            </a:r>
            <a:b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по профессиональному образованию Кемеровской области</a:t>
            </a:r>
            <a:endParaRPr lang="ru-RU" sz="2000" b="1" dirty="0">
              <a:solidFill>
                <a:srgbClr val="2C763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500166" y="2000240"/>
            <a:ext cx="2357454" cy="4286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i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Основные задачи ЭС: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42976" y="2500307"/>
          <a:ext cx="7500990" cy="2467238"/>
        </p:xfrm>
        <a:graphic>
          <a:graphicData uri="http://schemas.openxmlformats.org/drawingml/2006/table">
            <a:tbl>
              <a:tblPr bandRow="1">
                <a:tableStyleId>{8799B23B-EC83-4686-B30A-512413B5E67A}</a:tableStyleId>
              </a:tblPr>
              <a:tblGrid>
                <a:gridCol w="7500990"/>
              </a:tblGrid>
              <a:tr h="6009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45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проведение экспертной оценки примерных профессиональных образовательных программ,  основных профессиональных образовательных программ;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510932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50" b="1" kern="1200" dirty="0" smtClean="0"/>
                        <a:t> разработка рекомендаций по результатам проведенной экспертной оценки;</a:t>
                      </a:r>
                      <a:endParaRPr lang="ru-RU" sz="145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00963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5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создание и пополнение банка данных результатов экспертной оценки образовательных программ;</a:t>
                      </a:r>
                      <a:endParaRPr lang="ru-RU" sz="145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716033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50" b="1" kern="1200" dirty="0" smtClean="0"/>
                        <a:t> подготовка аналитических и информационно-методических материалов и предложений по вопросам разработки учреждениями профессионального образования  средств обучения</a:t>
                      </a:r>
                      <a:endParaRPr lang="ru-RU" sz="1450" b="1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571868" y="1214422"/>
            <a:ext cx="5214974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ru-RU" sz="20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2. Подготовка преподавателей и специалистов учреждений, входящих в сеть учреждений начального профессионального и среднего профессионального образования на базе межрегионального ресурсного центра по вопросам распространения положительного опыта, моделей взаимодействия и разработанных программ обучения</a:t>
            </a:r>
          </a:p>
          <a:p>
            <a:pPr marL="342900" indent="-342900" algn="just"/>
            <a:endParaRPr lang="ru-RU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142984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  <a:t>График проведения межрегионального семинара</a:t>
            </a:r>
            <a:br>
              <a:rPr lang="ru-RU" sz="1600" b="1" dirty="0" smtClean="0">
                <a:solidFill>
                  <a:srgbClr val="2C7635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2C7635"/>
                </a:solidFill>
              </a:rPr>
              <a:t>«Формирование условий для реализации образовательных программ, </a:t>
            </a:r>
            <a:r>
              <a:rPr lang="ru-RU" sz="1600" dirty="0" smtClean="0">
                <a:solidFill>
                  <a:srgbClr val="2C7635"/>
                </a:solidFill>
              </a:rPr>
              <a:t/>
            </a:r>
            <a:br>
              <a:rPr lang="ru-RU" sz="1600" dirty="0" smtClean="0">
                <a:solidFill>
                  <a:srgbClr val="2C7635"/>
                </a:solidFill>
              </a:rPr>
            </a:br>
            <a:r>
              <a:rPr lang="ru-RU" sz="1600" b="1" dirty="0" smtClean="0">
                <a:solidFill>
                  <a:srgbClr val="2C7635"/>
                </a:solidFill>
              </a:rPr>
              <a:t>внедряемых в сети образовательных учреждений на базе межрегионального ресурсного центра»</a:t>
            </a:r>
            <a:r>
              <a:rPr lang="ru-RU" sz="2000" b="1" dirty="0" smtClean="0">
                <a:solidFill>
                  <a:srgbClr val="31A53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31A53C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dirty="0">
              <a:solidFill>
                <a:srgbClr val="31A53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000100" y="1928802"/>
          <a:ext cx="7858148" cy="4436796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1982237"/>
                <a:gridCol w="5875911"/>
              </a:tblGrid>
              <a:tr h="504876">
                <a:tc>
                  <a:txBody>
                    <a:bodyPr/>
                    <a:lstStyle/>
                    <a:p>
                      <a:r>
                        <a:rPr lang="ru-RU" sz="13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24 октября 2011 г.</a:t>
                      </a:r>
                      <a:endParaRPr lang="ru-RU" sz="1300" b="1" i="0" dirty="0">
                        <a:solidFill>
                          <a:srgbClr val="2C763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Государственное образовательное учреждение «Профессиональное училище № 3», г. Ак-Довурак, Республика  Тыва</a:t>
                      </a:r>
                      <a:endParaRPr lang="ru-RU" sz="1300" b="1" i="0" dirty="0">
                        <a:solidFill>
                          <a:srgbClr val="2C7635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9638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ru-RU" sz="1300" b="1" i="0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 октября 2011 г. </a:t>
                      </a:r>
                      <a:endParaRPr lang="ru-RU" sz="1300" b="1" i="0" baseline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ru-RU" sz="1300" b="1" i="0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Государственное образовательное учреждение начального профессионального образования Профессиональное училище № 50,  г. Новокузнецк</a:t>
                      </a:r>
                      <a:endParaRPr lang="ru-RU" sz="1300" b="1" i="0" baseline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779638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ru-RU" sz="13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28 октября 2011 г. </a:t>
                      </a:r>
                      <a:endParaRPr lang="ru-RU" sz="1300" b="1" i="0" baseline="0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ru-RU" sz="13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Федеральное государственное образовательное учреждение среднего профессионального образования «Ленинск-Кузнецкий горнотехнический колледж», г. Ленинск-Кузнецкий</a:t>
                      </a:r>
                      <a:endParaRPr lang="ru-RU" sz="1300" b="1" i="0" baseline="0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9638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ru-RU" sz="1300" b="1" i="0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31 октября 2011 г. </a:t>
                      </a:r>
                      <a:endParaRPr lang="ru-RU" sz="1300" b="1" i="0" baseline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ru-RU" sz="1300" b="1" i="0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Государственное образовательное учреждение начального профессионального образования «Профессиональный лицей № 18», г. Березовский</a:t>
                      </a:r>
                      <a:endParaRPr lang="ru-RU" sz="1300" b="1" i="0" baseline="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  <a:alpha val="70000"/>
                      </a:schemeClr>
                    </a:solidFill>
                  </a:tcPr>
                </a:tc>
              </a:tr>
              <a:tr h="779638"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ru-RU" sz="13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ноября 2011 г.</a:t>
                      </a:r>
                      <a:endParaRPr lang="ru-RU" sz="1300" b="1" i="0" baseline="0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lnSpc>
                          <a:spcPct val="150000"/>
                        </a:lnSpc>
                      </a:pPr>
                      <a:r>
                        <a:rPr lang="ru-RU" sz="1300" b="1" i="0" kern="1200" dirty="0" smtClean="0">
                          <a:solidFill>
                            <a:srgbClr val="2C7635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Федеральное государственное образовательное учреждение среднего профессионального образования Кемеровский горнотехнический техникум, г. Кемерово</a:t>
                      </a:r>
                      <a:endParaRPr lang="ru-RU" sz="1300" b="1" i="0" baseline="0" dirty="0">
                        <a:solidFill>
                          <a:srgbClr val="2C7635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462</TotalTime>
  <Words>854</Words>
  <Application>Microsoft Office PowerPoint</Application>
  <PresentationFormat>Экран (4:3)</PresentationFormat>
  <Paragraphs>134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ОТЧЕТ о выполнении работ (оказании услуг)  по модернизации системы начального профессионального  и среднего профессионального образования  для подготовки специалистов  в области добычи полезных ископаемых  на базе отраслевого межрегионального ресурсного центра, проводимых в соответствии с II этапом Государственного контракта  № 12.Р20.11.0007 от 24.08.2011 г.</vt:lpstr>
      <vt:lpstr>Слайд 2</vt:lpstr>
      <vt:lpstr>Слайд 3</vt:lpstr>
      <vt:lpstr>Схема взаимодействия субъектов  общественно-профессиональной экспертизы</vt:lpstr>
      <vt:lpstr>Региональные семинары</vt:lpstr>
      <vt:lpstr>Проекты сетевых образовательных программ</vt:lpstr>
      <vt:lpstr>Экспертный совет  по профессиональному образованию Кемеровской области</vt:lpstr>
      <vt:lpstr>Слайд 8</vt:lpstr>
      <vt:lpstr>График проведения межрегионального семинара «Формирование условий для реализации образовательных программ,  внедряемых в сети образовательных учреждений на базе межрегионального ресурсного центра» </vt:lpstr>
      <vt:lpstr>Профессорско-преподавательский состав межрегионального семинара</vt:lpstr>
      <vt:lpstr>Слайд 11</vt:lpstr>
      <vt:lpstr>Материалы межрегионального семинара</vt:lpstr>
      <vt:lpstr>   Сертификат участника межрегионального семинара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Smirnova</dc:creator>
  <cp:lastModifiedBy>trofimov</cp:lastModifiedBy>
  <cp:revision>56</cp:revision>
  <dcterms:created xsi:type="dcterms:W3CDTF">2011-09-30T08:03:50Z</dcterms:created>
  <dcterms:modified xsi:type="dcterms:W3CDTF">2011-12-06T10:14:47Z</dcterms:modified>
</cp:coreProperties>
</file>