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2" r:id="rId2"/>
    <p:sldId id="284" r:id="rId3"/>
    <p:sldId id="307" r:id="rId4"/>
    <p:sldId id="306" r:id="rId5"/>
    <p:sldId id="305" r:id="rId6"/>
    <p:sldId id="309" r:id="rId7"/>
    <p:sldId id="310" r:id="rId8"/>
    <p:sldId id="311" r:id="rId9"/>
    <p:sldId id="300" r:id="rId10"/>
    <p:sldId id="312" r:id="rId11"/>
    <p:sldId id="302" r:id="rId12"/>
    <p:sldId id="313" r:id="rId13"/>
    <p:sldId id="301" r:id="rId14"/>
    <p:sldId id="314" r:id="rId15"/>
    <p:sldId id="304" r:id="rId16"/>
    <p:sldId id="308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930F"/>
    <a:srgbClr val="2C7635"/>
    <a:srgbClr val="009900"/>
    <a:srgbClr val="31A53C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17" autoAdjust="0"/>
  </p:normalViewPr>
  <p:slideViewPr>
    <p:cSldViewPr>
      <p:cViewPr>
        <p:scale>
          <a:sx n="70" d="100"/>
          <a:sy n="70" d="100"/>
        </p:scale>
        <p:origin x="-1080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8A4B2-59B4-45C6-B462-EF94163A8373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EBE440-4353-4F0E-B0D4-08F3A1F66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BE440-4353-4F0E-B0D4-08F3A1F6675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BE440-4353-4F0E-B0D4-08F3A1F6675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1E111-D2A6-43D0-94FB-5DD0FE96679E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959828" cy="38576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ОТЧЕТ</a:t>
            </a:r>
            <a:br>
              <a:rPr lang="ru-RU" sz="28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о выполнении работ (оказании услуг) 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по модернизации системы начального профессионального 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и среднего профессионального образования 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для подготовки специалистов 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в области добычи полезных ископаемых 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на базе отраслевого межрегионального ресурсного центра</a:t>
            </a:r>
            <a:b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этап)</a:t>
            </a:r>
            <a:r>
              <a:rPr lang="ru-RU" sz="24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22930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4286248" y="1214422"/>
            <a:ext cx="4357718" cy="378621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В рамках реализации </a:t>
            </a:r>
            <a:r>
              <a:rPr lang="en-US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 этапа государственного контракта  сотрудниками ресурсного центра были разработаны и согласованы с работодателями и Заказчиком методические рекомендации по апробации новых сетевых образовательных программ</a:t>
            </a:r>
            <a:b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титу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142984"/>
            <a:ext cx="2214578" cy="3251324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1026" name="Picture 2" descr="12-6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429000"/>
            <a:ext cx="2285983" cy="3119749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43306" y="1571612"/>
            <a:ext cx="5214974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3. Развитие институционального механизма общественно-профессиональной экспертизы новых образовательных программ, внедряемых в сети образовательных учреждений на базе ресурсного центра</a:t>
            </a:r>
          </a:p>
          <a:p>
            <a:pPr marL="342900" indent="-342900" algn="just"/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214546" y="1142984"/>
            <a:ext cx="5143536" cy="94807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Схема взаимодействия субъектов </a:t>
            </a:r>
            <a:b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общественно-профессиональной экспертизы</a:t>
            </a:r>
            <a:endParaRPr lang="ru-RU" sz="18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Схе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285992"/>
            <a:ext cx="60801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8317588" cy="137670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Региональные семинары по теме</a:t>
            </a:r>
            <a:b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«Общественно-профессиональная экспертиза </a:t>
            </a:r>
            <a:b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новых образовательных программ, внедряемых в сети образовательных учреждений на базе ресурсного центра»</a:t>
            </a:r>
            <a:endParaRPr lang="ru-RU" sz="18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14414" y="2357430"/>
          <a:ext cx="7715303" cy="325851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786346"/>
                <a:gridCol w="1500198"/>
                <a:gridCol w="1428759"/>
              </a:tblGrid>
              <a:tr h="500066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Тема семинара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Дата проведения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человек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31556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Учебно-методическое обеспечение воспитательно-образовательного процесса  учреждений профессионального образования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 марта 2012 г.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 чел.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Информационно-аналитическое, маркетинговое, организационно-сервисное сопровождение деятельности учреждений профессионального образования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 марта 2012 г. 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 чел.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Проблемы и перспективы реализации сетевых образовательных программ в соответствии с технологическими и организационно-экономическими условиями предприятий и организаций горной отрасли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апреля 2012 г.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 чел.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1214422"/>
            <a:ext cx="6000792" cy="64294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Экспертные заключения на сетевые образовательные программы</a:t>
            </a:r>
            <a:endParaRPr lang="ru-RU" sz="2800" b="1" dirty="0">
              <a:solidFill>
                <a:srgbClr val="31A53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928794" y="2428868"/>
          <a:ext cx="5875911" cy="337179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875911"/>
              </a:tblGrid>
              <a:tr h="6060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Московский государственный горный университет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(г. Москва)</a:t>
                      </a:r>
                    </a:p>
                  </a:txBody>
                  <a:tcPr/>
                </a:tc>
              </a:tr>
              <a:tr h="815857">
                <a:tc>
                  <a:txBody>
                    <a:bodyPr/>
                    <a:lstStyle/>
                    <a:p>
                      <a:pPr lvl="0" algn="ctr">
                        <a:lnSpc>
                          <a:spcPct val="150000"/>
                        </a:lnSpc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Кузбасский государственный технический университет имени Т. Ф. </a:t>
                      </a:r>
                      <a:r>
                        <a:rPr lang="ru-RU" sz="1600" b="1" kern="120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Гобачева</a:t>
                      </a: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(г. Кемерово)</a:t>
                      </a:r>
                      <a:endParaRPr lang="ru-RU" sz="1600" b="1" i="0" baseline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5965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ЗАО «Сибирские ресурсы»</a:t>
                      </a:r>
                    </a:p>
                  </a:txBody>
                  <a:tcPr/>
                </a:tc>
              </a:tr>
              <a:tr h="523297">
                <a:tc>
                  <a:txBody>
                    <a:bodyPr/>
                    <a:lstStyle/>
                    <a:p>
                      <a:pPr lvl="0" algn="ctr">
                        <a:lnSpc>
                          <a:spcPct val="150000"/>
                        </a:lnSpc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ООО «Шахта </a:t>
                      </a:r>
                      <a:r>
                        <a:rPr lang="ru-RU" sz="1600" b="1" kern="120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Бутовская</a:t>
                      </a: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1600" b="1" i="0" baseline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815857">
                <a:tc>
                  <a:txBody>
                    <a:bodyPr/>
                    <a:lstStyle/>
                    <a:p>
                      <a:pPr lvl="0" algn="ctr">
                        <a:lnSpc>
                          <a:spcPct val="150000"/>
                        </a:lnSpc>
                      </a:pP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Экспертный совет Кемеровской области </a:t>
                      </a:r>
                    </a:p>
                    <a:p>
                      <a:pPr lvl="0" algn="ctr">
                        <a:lnSpc>
                          <a:spcPct val="150000"/>
                        </a:lnSpc>
                      </a:pPr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профессиональному образованию</a:t>
                      </a:r>
                      <a:endParaRPr lang="ru-RU" sz="1600" b="1" i="0" baseline="0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28992" y="1571612"/>
            <a:ext cx="5429288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4. Разработка программ обучения преподавателей и специалистов учреждений, входящих в сеть учреждений начального профессионального и среднего профессионального образования на базе межрегионального отраслевого ресурсного центра, повышение их квалификации</a:t>
            </a:r>
          </a:p>
          <a:p>
            <a:pPr marL="342900" indent="-342900" algn="just"/>
            <a:endParaRPr lang="ru-RU" sz="1400" b="1" dirty="0">
              <a:solidFill>
                <a:srgbClr val="22930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000108"/>
            <a:ext cx="8229600" cy="42862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31A53C"/>
                </a:solidFill>
                <a:latin typeface="Times New Roman" pitchFamily="18" charset="0"/>
                <a:cs typeface="Times New Roman" pitchFamily="18" charset="0"/>
              </a:rPr>
              <a:t>Повышение квалификации</a:t>
            </a:r>
            <a:endParaRPr lang="ru-RU" sz="2000" b="1" dirty="0">
              <a:solidFill>
                <a:srgbClr val="31A53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14414" y="1500174"/>
          <a:ext cx="7358114" cy="47389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20275"/>
                <a:gridCol w="1337839"/>
              </a:tblGrid>
              <a:tr h="47627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Программы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smtClean="0">
                          <a:latin typeface="Times New Roman" pitchFamily="18" charset="0"/>
                          <a:cs typeface="Times New Roman" pitchFamily="18" charset="0"/>
                        </a:rPr>
                        <a:t>повышения  квалификации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человек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8507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«Педагогические и информационно-коммуникационные  технологии обучения в учреждении профессионального образования»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 чел.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2393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«Управление самостоятельной работой обучающихся профессионально-педагогическими работниками»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чел.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2393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«Индивидуальное и дифференцированное обучение в учреждении профессионального образования»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чел.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2393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«Модульные программы профессионального обучения  в соответствии с потребностями работодателей»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 чел.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2393"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повышения квалификации «Практики государственно-частного партнерства в профессиональном образовании»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чел.</a:t>
                      </a:r>
                      <a:endParaRPr lang="ru-RU" sz="13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9113"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226 чел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57356" y="1071546"/>
            <a:ext cx="6715172" cy="357190"/>
          </a:xfrm>
        </p:spPr>
        <p:txBody>
          <a:bodyPr>
            <a:normAutofit fontScale="90000"/>
          </a:bodyPr>
          <a:lstStyle/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Документ слушателя курсов повышения квалификации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22930F"/>
              </a:solidFill>
            </a:endParaRPr>
          </a:p>
        </p:txBody>
      </p:sp>
      <p:pic>
        <p:nvPicPr>
          <p:cNvPr id="5" name="Рисунок 4" descr="C:\Documents and Settings\poa\Рабочий стол\Проект горный колледж\ОКОНЧАТЕЛЬНЫЙ ПРОЕКТ\Документы сканера\Модульные программы\67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643050"/>
            <a:ext cx="6970411" cy="4544386"/>
          </a:xfrm>
          <a:prstGeom prst="rect">
            <a:avLst/>
          </a:prstGeom>
          <a:noFill/>
          <a:ln w="9525">
            <a:solidFill>
              <a:srgbClr val="22930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00430" y="1643050"/>
            <a:ext cx="521497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Развитие институционального механизма постоянного мониторинга рынка значимых для горной отрасли современных образовательных технологий</a:t>
            </a:r>
          </a:p>
          <a:p>
            <a:pPr marL="342900" indent="-342900" algn="just"/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00166" y="1071546"/>
            <a:ext cx="6715172" cy="1289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Субъекты Российской Федерации – участники мониторинга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 рынка значимых для горной отрасли современных образовательных технологий  за период 2009-2011 гг.</a:t>
            </a:r>
            <a:endParaRPr lang="ru-RU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643182"/>
            <a:ext cx="67151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Кемеровская область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Ростовская область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Томская область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Тульская область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2293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Челябинская область</a:t>
            </a:r>
          </a:p>
          <a:p>
            <a:pPr algn="ctr">
              <a:lnSpc>
                <a:spcPct val="150000"/>
              </a:lnSpc>
            </a:pPr>
            <a:endParaRPr lang="ru-RU" sz="20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00430" y="1643050"/>
            <a:ext cx="521497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2. Разработка и подготовка к апробации программ обучения для подготовки специалистов технической направленности в рамках стратегических и приоритетных отраслей развития промышленности, использующих ресурсы сети образовательных учреждений на базе ресурсного центра </a:t>
            </a:r>
          </a:p>
          <a:p>
            <a:pPr marL="342900" indent="-342900" algn="just"/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7817522" cy="948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12 новых сетевых образовательных программ: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2214546" y="2000240"/>
          <a:ext cx="5429288" cy="28575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429288"/>
              </a:tblGrid>
              <a:tr h="10033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 программ профессиональной подготовки</a:t>
                      </a:r>
                      <a:endParaRPr lang="ru-RU" sz="1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271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 программ повышения квалификации</a:t>
                      </a:r>
                    </a:p>
                  </a:txBody>
                  <a:tcPr marL="68580" marR="68580" marT="0" marB="0" anchor="ctr"/>
                </a:tc>
              </a:tr>
              <a:tr h="9271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 программа переподготовки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000108"/>
            <a:ext cx="7174580" cy="948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Программы профессиональной подготовки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1500166" y="2143116"/>
          <a:ext cx="7072362" cy="334446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0066"/>
                <a:gridCol w="6572296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i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i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программы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профессиональной подготовки по профессии «Электрослесарь по обслуживанию и ремонту оборудования»</a:t>
                      </a: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профессиональной подготовки по профессии «Слесарь по обслуживанию и ремонту оборудования»</a:t>
                      </a: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профессиональной подготовки по профессии «Проходчик»</a:t>
                      </a:r>
                      <a:endParaRPr lang="ru-RU" sz="1400" b="1" i="0" kern="1200" dirty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профессиональной подготовки «Грохотовщик/дробильщик»</a:t>
                      </a: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профессиональной подготовки по профессии «Горнорабочий подземный»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071546"/>
            <a:ext cx="7174580" cy="59088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Программы повышения квалификации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1500166" y="1785926"/>
          <a:ext cx="7072362" cy="449517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0066"/>
                <a:gridCol w="6572296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i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i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программы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повышения квалификации по теме  «Организация технического обслуживания и ремонта электрического и электромеханического оборудования»</a:t>
                      </a: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повышения квалификации по профессии «Проходчик» </a:t>
                      </a:r>
                    </a:p>
                  </a:txBody>
                  <a:tcPr marL="68580" marR="68580" marT="0" marB="0" anchor="ctr"/>
                </a:tc>
              </a:tr>
              <a:tr h="83066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повышения квалификации по теме «Охрана труда и промышленная безопасность» руководителей младшего и среднего звена (бригадиры, звеньевые)</a:t>
                      </a:r>
                      <a:endParaRPr lang="ru-RU" sz="1400" b="1" i="0" kern="1200" dirty="0">
                        <a:solidFill>
                          <a:srgbClr val="2C7635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повышения квалификации по теме «Охрана труда и промышленная безопасность» для рабочих по профессиям горной отрасли</a:t>
                      </a: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повышения квалификации по профессии «Электрослесарь по обслуживанию и ремонту оборудования»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i="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повышения квалификации по теме «Организация деятельности производственного подразделения»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285860"/>
            <a:ext cx="7174580" cy="59088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Программа переподготовки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1500166" y="2285992"/>
          <a:ext cx="6572296" cy="200026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572296"/>
              </a:tblGrid>
              <a:tr h="2000264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профессиональной подготовки </a:t>
                      </a:r>
                    </a:p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профессии «Электрослесарь по обслуживанию и ремонту оборудования»</a:t>
                      </a:r>
                      <a:endParaRPr lang="ru-RU" sz="20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142976" y="1214422"/>
            <a:ext cx="7500990" cy="142876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Обучающие семинары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по оказанию консультационно-методической поддержки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разработчикам новых единых программ обучения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и подготовки слушателей и студентов для сети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образовательных учреждений на базе ресурсного центра</a:t>
            </a:r>
            <a:endParaRPr lang="ru-RU" sz="20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214414" y="2714620"/>
          <a:ext cx="7715303" cy="263843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786346"/>
                <a:gridCol w="1500198"/>
                <a:gridCol w="1428759"/>
              </a:tblGrid>
              <a:tr h="50006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Тема семинара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Дата проведения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человек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31556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Контрольно-оценочные средства, ориентированные на проверку сформированности компетенций</a:t>
                      </a:r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01 марта 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2012 года</a:t>
                      </a:r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 чел.</a:t>
                      </a:r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3443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Модульно-компетентностный подход – основа организации образовательного процесса в учреждениях профессионального образования</a:t>
                      </a:r>
                    </a:p>
                    <a:p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05 марта 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2012 года</a:t>
                      </a:r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 чел.</a:t>
                      </a:r>
                      <a:endParaRPr lang="ru-RU" sz="16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613</Words>
  <Application>Microsoft Office PowerPoint</Application>
  <PresentationFormat>Экран (4:3)</PresentationFormat>
  <Paragraphs>100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ОТЧЕТ о выполнении работ (оказании услуг)  по модернизации системы начального профессионального  и среднего профессионального образования  для подготовки специалистов  в области добычи полезных ископаемых  на базе отраслевого межрегионального ресурсного центра (III этап) </vt:lpstr>
      <vt:lpstr>Слайд 2</vt:lpstr>
      <vt:lpstr>Слайд 3</vt:lpstr>
      <vt:lpstr>Слайд 4</vt:lpstr>
      <vt:lpstr>12 новых сетевых образовательных программ:</vt:lpstr>
      <vt:lpstr>Программы профессиональной подготовки</vt:lpstr>
      <vt:lpstr>Программы повышения квалификации</vt:lpstr>
      <vt:lpstr>Программа переподготовки</vt:lpstr>
      <vt:lpstr>Обучающие семинары  по оказанию консультационно-методической поддержки  разработчикам новых единых программ обучения  и подготовки слушателей и студентов для сети  образовательных учреждений на базе ресурсного центра</vt:lpstr>
      <vt:lpstr>В рамках реализации III этапа государственного контракта  сотрудниками ресурсного центра были разработаны и согласованы с работодателями и Заказчиком методические рекомендации по апробации новых сетевых образовательных программ </vt:lpstr>
      <vt:lpstr>Слайд 11</vt:lpstr>
      <vt:lpstr>Схема взаимодействия субъектов  общественно-профессиональной экспертизы</vt:lpstr>
      <vt:lpstr>Региональные семинары по теме «Общественно-профессиональная экспертиза  новых образовательных программ, внедряемых в сети образовательных учреждений на базе ресурсного центра»</vt:lpstr>
      <vt:lpstr>Экспертные заключения на сетевые образовательные программы</vt:lpstr>
      <vt:lpstr>Слайд 15</vt:lpstr>
      <vt:lpstr>Повышение квалификации</vt:lpstr>
      <vt:lpstr>   Документ слушателя курсов повышения квалификации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Smirnova</dc:creator>
  <cp:lastModifiedBy>Smirnova</cp:lastModifiedBy>
  <cp:revision>66</cp:revision>
  <dcterms:created xsi:type="dcterms:W3CDTF">2011-09-30T08:03:50Z</dcterms:created>
  <dcterms:modified xsi:type="dcterms:W3CDTF">2012-05-14T10:40:54Z</dcterms:modified>
</cp:coreProperties>
</file>