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2" r:id="rId2"/>
    <p:sldId id="284" r:id="rId3"/>
    <p:sldId id="307" r:id="rId4"/>
    <p:sldId id="315" r:id="rId5"/>
    <p:sldId id="316" r:id="rId6"/>
    <p:sldId id="327" r:id="rId7"/>
    <p:sldId id="326" r:id="rId8"/>
    <p:sldId id="306" r:id="rId9"/>
    <p:sldId id="309" r:id="rId10"/>
    <p:sldId id="317" r:id="rId11"/>
    <p:sldId id="328" r:id="rId12"/>
    <p:sldId id="329" r:id="rId13"/>
    <p:sldId id="318" r:id="rId14"/>
    <p:sldId id="319" r:id="rId15"/>
    <p:sldId id="320" r:id="rId16"/>
    <p:sldId id="310" r:id="rId17"/>
    <p:sldId id="321" r:id="rId18"/>
    <p:sldId id="300" r:id="rId19"/>
    <p:sldId id="323" r:id="rId20"/>
    <p:sldId id="308" r:id="rId21"/>
    <p:sldId id="324" r:id="rId22"/>
    <p:sldId id="32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7635"/>
    <a:srgbClr val="22930F"/>
    <a:srgbClr val="009900"/>
    <a:srgbClr val="31A53C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717" autoAdjust="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98A4B2-59B4-45C6-B462-EF94163A837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BE440-4353-4F0E-B0D4-08F3A1F667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BE440-4353-4F0E-B0D4-08F3A1F6675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BE440-4353-4F0E-B0D4-08F3A1F6675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BE440-4353-4F0E-B0D4-08F3A1F6675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1E111-D2A6-43D0-94FB-5DD0FE96679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5638FB-6830-4637-A347-44D39568C1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959828" cy="385765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ОТЧЕТ</a:t>
            </a:r>
            <a:br>
              <a:rPr lang="ru-RU" sz="28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о выполнении работ (оказании услуг) </a:t>
            </a:r>
            <a:b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по модернизации системы начального профессионального </a:t>
            </a:r>
            <a:b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и среднего профессионального образования </a:t>
            </a:r>
            <a:b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для подготовки специалистов </a:t>
            </a:r>
            <a:b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в области добычи полезных ископаемых </a:t>
            </a:r>
            <a:b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на базе отраслевого межрегионального ресурсного центра</a:t>
            </a:r>
            <a:b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20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>этап)</a:t>
            </a:r>
            <a:r>
              <a:rPr lang="ru-RU" sz="24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22930F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22930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4422"/>
            <a:ext cx="7174580" cy="42862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 отбора</a:t>
            </a:r>
            <a:endParaRPr lang="ru-RU" sz="2000" i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714316" y="1857364"/>
          <a:ext cx="8215402" cy="449732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57222"/>
                <a:gridCol w="6465770"/>
                <a:gridCol w="1392410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12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2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2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200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 </a:t>
                      </a:r>
                      <a:endParaRPr lang="ru-RU" sz="16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Сроки проведения 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2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Разработка критериев отбора учреждений профессионального образования, изъявивших желание войти в партнерскую сеть на базе межрегионального отраслевого ресурсного центра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Июль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  <a:endParaRPr lang="ru-RU" sz="14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2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Разработка методики и положения об отборе учреждений профессионального образования, изъявивших желание войти в партнерскую сеть на базе межрегионального отраслевого ресурсного центра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Июль-август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  <a:endParaRPr lang="ru-RU" sz="14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2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Направление Заказчику методики и критериев отбора учреждений профессионального образования, изъявивших желание войти в партнерскую сеть на базе межрегионального отраслевого ресурсного центра, на утверждение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года</a:t>
                      </a:r>
                      <a:endParaRPr lang="ru-RU" sz="14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2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Информирование образовательных учреждений профессионального образования о проведении отбора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Сентябрь-ноябрь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  <a:endParaRPr lang="ru-RU" sz="14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00108"/>
            <a:ext cx="7174580" cy="42862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Критерии отбора</a:t>
            </a:r>
            <a:endParaRPr lang="ru-RU" sz="2000" i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785786" y="1500174"/>
          <a:ext cx="8001088" cy="4419411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18902"/>
                <a:gridCol w="7582186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endParaRPr lang="ru-RU" sz="16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cs typeface="Times New Roman" pitchFamily="18" charset="0"/>
                        </a:rPr>
                        <a:t>Наличие у образовательного учреждения нормативной документации на право ведения образовательной деятельности: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cs typeface="Times New Roman" pitchFamily="18" charset="0"/>
                        </a:rPr>
                        <a:t>Образовательное учреждение профессионального образования осуществляет обучение по профессиям/специальностям области добычи полезных ископаемых 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cs typeface="Times New Roman" pitchFamily="18" charset="0"/>
                        </a:rPr>
                        <a:t>Наличие в образовательном учреждении реализуемых образовательных программ НПО и (или) СПО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cs typeface="Times New Roman" pitchFamily="18" charset="0"/>
                        </a:rPr>
                        <a:t>Наличие оборудованных учебных кабинетов, лабораторий, мастерских в соответствии с требованиями современного производства в отрасли добычи полезных ископаемых и образовательных программ</a:t>
                      </a:r>
                      <a:endParaRPr lang="ru-RU" sz="1400" b="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latin typeface="Times New Roman" pitchFamily="18" charset="0"/>
                          <a:cs typeface="Times New Roman" pitchFamily="18" charset="0"/>
                        </a:rPr>
                        <a:t>Наличие компьютерных классов </a:t>
                      </a:r>
                      <a:endParaRPr lang="ru-RU" sz="1200" b="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857224" y="1643050"/>
          <a:ext cx="8001088" cy="4082416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18902"/>
                <a:gridCol w="7582186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2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20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200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Критерий </a:t>
                      </a:r>
                      <a:endParaRPr lang="ru-RU" sz="16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Наличие информационно насыщенной образовательной среды учреждения профессионального образования 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Наличие функционирующего официального интерактивного сайта образовательного учреждения 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Наличие локальной сети внутри учреждения профессионального образования для максимальной мобильности при реализации программ обучения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Укомплектованность учреждения квалифицированными педагогическими кадрами, </a:t>
                      </a:r>
                      <a:endParaRPr lang="ru-RU" sz="12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164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Наличие и действие договоров о государственно-частном партнерстве с предприятиями угольной промышленности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4422"/>
            <a:ext cx="7174580" cy="42862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Организационный этап отбора</a:t>
            </a:r>
            <a:endParaRPr lang="ru-RU" sz="2000" i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1000100" y="1857364"/>
          <a:ext cx="7572429" cy="336391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8628"/>
                <a:gridCol w="5860367"/>
                <a:gridCol w="1283434"/>
              </a:tblGrid>
              <a:tr h="65847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12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2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2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200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 </a:t>
                      </a:r>
                      <a:endParaRPr lang="ru-RU" sz="16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Сроки проведения 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423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Создание отборочной комиссии при участии работодателей отрасли, региональных органов управления образованием, учебно-методических объединений вузов.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Июль 2012 года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4239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Организация приема заявлений учреждений профессионального образования, изъявивших желание войти в партнерскую сеть на базе межрегионального отраслевого ресурсного центра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Август 2012 года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4422"/>
            <a:ext cx="7174580" cy="42862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Этап проведения отбора</a:t>
            </a:r>
            <a:endParaRPr lang="ru-RU" sz="2000" i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1571603" y="1857364"/>
          <a:ext cx="7000924" cy="25003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4413"/>
                <a:gridCol w="5196314"/>
                <a:gridCol w="1500197"/>
              </a:tblGrid>
              <a:tr h="69286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12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2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2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200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 </a:t>
                      </a:r>
                      <a:endParaRPr lang="ru-RU" sz="16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Сроки проведения 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80746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6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6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Проведение отбора наиболее активных учреждений профессионального образования, изъявивших желание войти в партнерскую сеть на базе межрегионального отраслевого ресурсного центра 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20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Сентябрь 2012 года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4422"/>
            <a:ext cx="7174580" cy="42862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endParaRPr lang="ru-RU" sz="2000" i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1142976" y="1857365"/>
          <a:ext cx="7500990" cy="4000528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28628"/>
                <a:gridCol w="5801036"/>
                <a:gridCol w="1271326"/>
              </a:tblGrid>
              <a:tr h="64344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12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2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2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200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 </a:t>
                      </a:r>
                      <a:endParaRPr lang="ru-RU" sz="16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Сроки проведения 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6785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6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6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Анализ результатов отбора наиболее активных учреждений профессионального образования, изъявивших желание войти в партнерскую сеть на базе межрегионального отраслевого ресурсного центра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Сентябрь-октябрь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2012 года</a:t>
                      </a:r>
                    </a:p>
                  </a:txBody>
                  <a:tcPr marL="68580" marR="68580" marT="0" marB="0"/>
                </a:tc>
              </a:tr>
              <a:tr h="167854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6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6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Заключение соглашений о сотрудничестве с победителями отбора учреждений профессионального образования, изъявивших желание войти в партнерскую сеть на базе межрегионального отраслевого ресурсного центра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Октябрь-ноябрь 2012 года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71546"/>
            <a:ext cx="7174580" cy="28575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ОУ ПО – победители конкурсного отбора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85852" y="1785926"/>
            <a:ext cx="7174580" cy="507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85852" y="1571612"/>
          <a:ext cx="7358114" cy="43586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"/>
                <a:gridCol w="6858048"/>
              </a:tblGrid>
              <a:tr h="352812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образовательного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учреждения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ГОУ НПО «Профессиональное училище № 22», г. Белово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ГОУ НПО «Профессиональный лицей № 39», г. Таштагол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ГОУ НПО «Профессиональное училище № 47», г. </a:t>
                      </a:r>
                      <a:r>
                        <a:rPr lang="ru-RU" sz="1400" b="1" dirty="0" err="1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Киселевск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ГОУ НПО «Профессиональное училище № 60»,г. Осинники</a:t>
                      </a:r>
                      <a:endParaRPr lang="ru-RU" sz="1200" b="1" dirty="0">
                        <a:solidFill>
                          <a:srgbClr val="2C7635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ГОУ НПО «Профессиональное училище № 62», г. Междуреченск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ГОУ СПО «Анжеро-Судженский горный техникум», г. Анжеро-Судженск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ГОУ СПО «Ленинск-Кузнецкий горнотехнический колледж»  г. Ленинск-Кузнецкий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ГОУ СПО «Междуреченский горностроительный техникум», г. Междуреченск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Calibri"/>
                        </a:rPr>
                        <a:t>ГОУ СПО «Прокопьевский горнотехнический колледж им. В. П. Романова», г. Прокопьевск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3535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ГОУ СПО «Прокопьевский политехнический техникум», г. Прокопьевск</a:t>
                      </a:r>
                      <a:endParaRPr lang="ru-RU" sz="1100" b="1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85852" y="1785926"/>
            <a:ext cx="7174580" cy="5072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1643050"/>
            <a:ext cx="521497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3. Создание условий для внедрения новых образовательных программ в образовательных учреждениях, входящих в сеть образовательных учреждений на базе ресурсного центра</a:t>
            </a:r>
          </a:p>
          <a:p>
            <a:pPr marL="342900" indent="-342900" algn="just"/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1142976" y="1214422"/>
            <a:ext cx="7500990" cy="514353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ОУ ПО, входящие в сеть образовательных учреждений на базе МОРЦ, обладают:</a:t>
            </a:r>
            <a:br>
              <a:rPr lang="ru-RU" sz="18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реализуемыми образовательными программами, разработанными при участии работодателей;</a:t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- соглашениями по взаимодействию с работодателями отрасли;</a:t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компьютерными классами (не менее 3-х в каждом учреждении);</a:t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- квалифицированными специалистами и преподавателями, необходимыми для внедрения новых образовательных программ и обеспечения их реализации;</a:t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- квалифицированным техническим персоналом, обеспечивающим бесперебойное функционирование оборудования, необходимого для внедрения новых образовательных программ;</a:t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7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- современным оборудованием, необходимым для внедрения новых образовательных программ и обеспечения их реализации, а также соответствующим новым задачам технического и технологического перевооружения горной отрасли.</a:t>
            </a:r>
            <a:endParaRPr lang="ru-RU" sz="1700" b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0430" y="1643050"/>
            <a:ext cx="521497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4. Апробация программ обучения и подготовки слушателей, учащихся и студентов для сети образовательных учреждений на базе ресурсного центра</a:t>
            </a:r>
          </a:p>
          <a:p>
            <a:pPr marL="342900" indent="-342900" algn="just"/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500430" y="1643050"/>
            <a:ext cx="521497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Распространение положительного опыта, моделей взаимодействия и разработанных программ обучения</a:t>
            </a:r>
          </a:p>
          <a:p>
            <a:pPr marL="342900" indent="-342900" algn="just"/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8229600" cy="571504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Апробация сетевых образовательных программ</a:t>
            </a:r>
            <a:endParaRPr lang="ru-RU" sz="1800" b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57224" y="1643050"/>
          <a:ext cx="8001057" cy="4768191"/>
        </p:xfrm>
        <a:graphic>
          <a:graphicData uri="http://schemas.openxmlformats.org/drawingml/2006/table">
            <a:tbl>
              <a:tblPr/>
              <a:tblGrid>
                <a:gridCol w="428628"/>
                <a:gridCol w="3714777"/>
                <a:gridCol w="3857652"/>
              </a:tblGrid>
              <a:tr h="3302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 п/п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23215" algn="l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Наименование программы ПО,</a:t>
                      </a:r>
                    </a:p>
                    <a:p>
                      <a:pPr indent="323215" algn="l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срок освоения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Место проведения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апробации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4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marL="18415" marR="33655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«Проходчик»</a:t>
                      </a:r>
                    </a:p>
                    <a:p>
                      <a:pPr marL="18415" marR="33655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(профессиональная подготовка, 762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«Прокопьевский горнотехнический колледж им. В. П. Романова»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423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415" marR="33655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«Проходчик»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(повышение квалификации, 344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НПО «Профессиональное училище № 60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 г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Осинники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9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«Грохотовщик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/дробильщик»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(профессиональная подготовка, 320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 «Березовский политехнический техникум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 г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Березовский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95405"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«Горнорабочий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подземный»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(профессиональная подготовка, 216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НПО «Профессиональное училище № 62»,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г. Междуреченск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2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 «Прокопьевский политехнический техникум»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5897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«Электрослесарь по обслуживанию и ремонту оборудования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(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профессиональная подготовка, 800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НПО «Профессиональное училище</a:t>
                      </a:r>
                    </a:p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№ 22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 г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Белово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05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«Электрослесарь по обслуживанию и ремонту оборудования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(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профессиональная переподготовка, 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400 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НПО «Профессиональный лицей № 39»,</a:t>
                      </a:r>
                    </a:p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г. Таштагол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9540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«Электрослесарь по обслуживанию и ремонту оборудования»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(повышение квалификации, 400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 Кемеровский горнотехнический техникум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00100" y="1357298"/>
          <a:ext cx="7858181" cy="4556760"/>
        </p:xfrm>
        <a:graphic>
          <a:graphicData uri="http://schemas.openxmlformats.org/drawingml/2006/table">
            <a:tbl>
              <a:tblPr/>
              <a:tblGrid>
                <a:gridCol w="353709"/>
                <a:gridCol w="4146885"/>
                <a:gridCol w="3357587"/>
              </a:tblGrid>
              <a:tr h="281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«Слесарь по обслуживанию и ремонту оборудования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(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профессиональная подготовка, 720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НПО «Профессиональное училище № 47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 г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. </a:t>
                      </a:r>
                      <a:r>
                        <a:rPr lang="ru-RU" sz="1300" b="1" dirty="0" err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Киселевск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«Организация технического обслуживания и ремонта электрического и электромеханического оборудования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(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повышение квалификации, 352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 «Таштагольский горный техникум»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281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«Организация деятельности производственного подразделения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(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повышение квалификации, 126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 «Междуреченский горностроительный техникум»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«Охрана труда и промышленная безопасность» для рабочих по профессиям горной отрасли (повышение квалификации, 72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 «Кемеровский горнотехнический техникум»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421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«Охрана труда и промышленная безопасность» для руководителей младшего и среднего звена (бригадиры, звеньевые) (повышение квалификации, 108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«Анжеро-Судженский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горный техникум»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37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13.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Электрослесарь дежурный и по ремонту оборудования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 (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профессиональная подготовка,  810 ч)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 «Кемеровский горнотехнический техникум»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5021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«Обогатитель полезных ископаемых», 130406.01 (основная профессиональная образовательная программа НПО)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 «Березовский политехнический техникум»,</a:t>
                      </a:r>
                    </a:p>
                    <a:p>
                      <a:pPr indent="323215" algn="ctr">
                        <a:lnSpc>
                          <a:spcPts val="1515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г. Березовский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0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15.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«Подземная разработка месторождений полезных ископаемых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», 130405 (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основная профессиональная образовательная программа СПО)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ГОУ СПО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«Ленинск-Кузнецкий горнотехнический колледж»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г. Ленинск-Кузнецкий</a:t>
                      </a:r>
                    </a:p>
                  </a:txBody>
                  <a:tcPr marL="52189" marR="52189" marT="0" marB="0"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071546"/>
            <a:ext cx="764386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Эксперты независимой экспертизы сетевых образовательных программ (25 человек) из следующих учреждений:</a:t>
            </a:r>
          </a:p>
          <a:p>
            <a:endParaRPr lang="ru-RU" b="1" dirty="0" smtClean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 ГОУ «Кузбасский региональный институт развития профессионального образования»;</a:t>
            </a:r>
          </a:p>
          <a:p>
            <a:pPr lvl="0">
              <a:buFontTx/>
              <a:buChar char="-"/>
            </a:pPr>
            <a:endParaRPr lang="ru-RU" b="1" dirty="0" smtClean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 ГОУ ВПО «Кемеровский государственный университет»;</a:t>
            </a:r>
          </a:p>
          <a:p>
            <a:pPr lvl="0">
              <a:buFontTx/>
              <a:buChar char="-"/>
            </a:pPr>
            <a:endParaRPr lang="ru-RU" b="1" dirty="0" smtClean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 Кузбасский региональный институт повышения квалификации и переподготовки работников образования;</a:t>
            </a:r>
          </a:p>
          <a:p>
            <a:pPr lvl="0">
              <a:buFontTx/>
              <a:buChar char="-"/>
            </a:pPr>
            <a:endParaRPr lang="ru-RU" b="1" dirty="0" smtClean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 ФГБОУ ВПО «Кузбасский государственный технический университет им. Т. Ф. Горбачева»;</a:t>
            </a:r>
          </a:p>
          <a:p>
            <a:pPr lvl="0">
              <a:buFontTx/>
              <a:buChar char="-"/>
            </a:pPr>
            <a:endParaRPr lang="ru-RU" b="1" dirty="0" smtClean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 ГОУ СПО «Кемеровский государственный профессионально-педагогический колледж»;</a:t>
            </a:r>
          </a:p>
          <a:p>
            <a:pPr lvl="0">
              <a:buFontTx/>
              <a:buChar char="-"/>
            </a:pPr>
            <a:endParaRPr lang="ru-RU" b="1" dirty="0" smtClean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- ГБОУ ВПО « Московский государственный университет экономики, статистики и информатики», Кемеровский филиал.</a:t>
            </a:r>
            <a:endParaRPr lang="ru-RU" b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1071546"/>
            <a:ext cx="6715172" cy="458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Межрегиональные семинары</a:t>
            </a:r>
            <a:endParaRPr lang="ru-RU" b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285852" y="1714488"/>
          <a:ext cx="7191404" cy="3858214"/>
        </p:xfrm>
        <a:graphic>
          <a:graphicData uri="http://schemas.openxmlformats.org/drawingml/2006/table">
            <a:tbl>
              <a:tblPr/>
              <a:tblGrid>
                <a:gridCol w="4619457"/>
                <a:gridCol w="1348388"/>
                <a:gridCol w="1223559"/>
              </a:tblGrid>
              <a:tr h="7082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Тема семинара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Время проведения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FFFFFF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Кол-во участников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</a:tr>
              <a:tr h="10499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«Основные условия организации сетевого взаимодействия образовательных учреждений на базе ресурсного центра» </a:t>
                      </a:r>
                      <a:endParaRPr lang="ru-RU" sz="1000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19-20.06.2012 г.</a:t>
                      </a:r>
                      <a:endParaRPr lang="ru-RU" sz="1000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103 чел.</a:t>
                      </a:r>
                      <a:endParaRPr lang="ru-RU" sz="1000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  <a:tr h="10499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«Опыт внедрения разработанных программ обучения и моделей взаимодействия учреждений профессионального образования и работодателей»</a:t>
                      </a:r>
                      <a:endParaRPr lang="ru-RU" sz="1000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5-6.09.2012 г.</a:t>
                      </a:r>
                      <a:endParaRPr lang="ru-RU" sz="100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131 чел.</a:t>
                      </a:r>
                      <a:endParaRPr lang="ru-RU" sz="1000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D5"/>
                    </a:solidFill>
                  </a:tcPr>
                </a:tc>
              </a:tr>
              <a:tr h="10499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«Основные условия организации сетевого взаимодействия. Требования к разработке и внедрению учебно-программной документации»</a:t>
                      </a:r>
                      <a:endParaRPr lang="ru-RU" sz="1000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11-12.09.2012 г.</a:t>
                      </a:r>
                      <a:endParaRPr lang="ru-RU" sz="100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tabLst>
                          <a:tab pos="630555" algn="l"/>
                        </a:tabLst>
                      </a:pPr>
                      <a:r>
                        <a:rPr lang="ru-RU" sz="1400" b="1" dirty="0">
                          <a:solidFill>
                            <a:srgbClr val="2C7635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113 чел.</a:t>
                      </a:r>
                      <a:endParaRPr lang="ru-RU" sz="1000" dirty="0">
                        <a:solidFill>
                          <a:srgbClr val="2C7635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09" marR="57509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A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928662" y="1071546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</a:p>
          <a:p>
            <a:pPr algn="ctr"/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в международных научно-практических конференциях, </a:t>
            </a:r>
          </a:p>
          <a:p>
            <a:pPr algn="ctr"/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посвященных вопросам модернизации </a:t>
            </a:r>
          </a:p>
          <a:p>
            <a:pPr algn="ctr"/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системы профессионального образования</a:t>
            </a:r>
            <a:endParaRPr lang="ru-RU" b="1" dirty="0">
              <a:solidFill>
                <a:srgbClr val="2C7635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071538" y="2357430"/>
          <a:ext cx="7858180" cy="388056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59201"/>
                <a:gridCol w="5927343"/>
                <a:gridCol w="1571636"/>
              </a:tblGrid>
              <a:tr h="45746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0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000" b="1" dirty="0" err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0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000" b="1" dirty="0" err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8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000" b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 конференции</a:t>
                      </a:r>
                      <a:endParaRPr lang="ru-RU" sz="800" b="1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000" b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Время и место проведения</a:t>
                      </a:r>
                      <a:endParaRPr lang="ru-RU" sz="800" b="1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  <a:tr h="54266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en-US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Международная заочная научая конференция «Актуальные задачи педагогики» 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Июнь 2012 г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.,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Чита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  <a:tr h="628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en-US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VII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Международная научно-практическая конференция «Новые педагогические технологии»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09.06.2012 г.,  </a:t>
                      </a:r>
                      <a:endParaRPr lang="ru-RU" sz="1300" b="1" dirty="0" smtClean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Москва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  <a:tr h="94291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en-US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VII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Международная научно-практическая конференция «Модернизация российского образования: проблемы и перспективы» 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28-29 июня 2012 г., г. Москва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  <a:tr h="628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en-US" sz="1300" b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Международная заочная научно-практическая конференция «Модернизация российского образования: проблемы и перспективы </a:t>
                      </a:r>
                      <a:endParaRPr lang="ru-RU" sz="1300" b="1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 июня 2012 г., </a:t>
                      </a:r>
                      <a:endParaRPr lang="ru-RU" sz="1300" b="1" dirty="0" smtClean="0">
                        <a:solidFill>
                          <a:srgbClr val="2C7635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Краснодар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  <a:tr h="628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en-US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Международная научно-практическая Интернет-конференция «Интеллект </a:t>
                      </a:r>
                      <a:r>
                        <a:rPr lang="en-US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XXI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века: проблемы и перспективы развития науки и образования» 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 июля 2012 г</a:t>
                      </a: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.,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Чехов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5" y="1943100"/>
          <a:ext cx="7572429" cy="383521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346139"/>
                <a:gridCol w="5675617"/>
                <a:gridCol w="1550673"/>
              </a:tblGrid>
              <a:tr h="5802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en-US" sz="1300" b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Международная заочная научная конференция «Актуальные вопросы современной педагогики» </a:t>
                      </a:r>
                      <a:endParaRPr lang="ru-RU" sz="1300" b="1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Июль 2012 г., г. Уфа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  <a:tr h="116059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en-US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Международная научно-практическая конференция «Проблемы современного образования» 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10-11 сентября 2012 г., Пенза-Ереван-Шадринск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  <a:tr h="5802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en-US" sz="1300" b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VII</a:t>
                      </a: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Международная заочная научно-практическая конференция «Модернизация российского образования: проблемы и перспективы» </a:t>
                      </a:r>
                      <a:endParaRPr lang="ru-RU" sz="1300" b="1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 августа 2012 г., г. Москва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  <a:tr h="58029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 Международная научно-практическая конференция «Современное образование: состояние и перспективы» </a:t>
                      </a:r>
                      <a:endParaRPr lang="ru-RU" sz="1300" b="1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г., г. Ульяновск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  <a:tr h="87044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Всероссийская научно-практическая конференция «Научно-методическое сопровождение введения ФГОС: опыт, проблемы, пути их преодоления» 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407035" algn="l"/>
                          <a:tab pos="630555" algn="l"/>
                        </a:tabLst>
                      </a:pPr>
                      <a:r>
                        <a:rPr lang="ru-RU" sz="13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7-8 ноября 2012 г., г. Кемерово</a:t>
                      </a:r>
                      <a:endParaRPr lang="ru-RU" sz="13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8775" marR="48775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1071546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Сборники тезисов </a:t>
            </a:r>
          </a:p>
          <a:p>
            <a:pPr algn="ctr"/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международных научно-практических конференций</a:t>
            </a:r>
          </a:p>
        </p:txBody>
      </p:sp>
      <p:pic>
        <p:nvPicPr>
          <p:cNvPr id="47106" name="Picture 2" descr="C:\Users\Seanova\Desktop\Проект\IV ЭТАП\Конференции\фото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00240"/>
            <a:ext cx="4619634" cy="4058679"/>
          </a:xfrm>
          <a:prstGeom prst="rect">
            <a:avLst/>
          </a:prstGeom>
          <a:noFill/>
          <a:ln>
            <a:solidFill>
              <a:srgbClr val="2C7635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1071546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Участие </a:t>
            </a:r>
          </a:p>
          <a:p>
            <a:pPr algn="ctr"/>
            <a:r>
              <a:rPr lang="ru-RU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во всероссийском семинаре</a:t>
            </a:r>
          </a:p>
        </p:txBody>
      </p:sp>
      <p:pic>
        <p:nvPicPr>
          <p:cNvPr id="46082" name="Picture 2" descr="C:\Users\Seanova\Desktop\Проект\IV ЭТАП\Конференции\сертификат Худовой А.В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928802"/>
            <a:ext cx="2578327" cy="3643339"/>
          </a:xfrm>
          <a:prstGeom prst="rect">
            <a:avLst/>
          </a:prstGeom>
          <a:noFill/>
          <a:ln>
            <a:solidFill>
              <a:srgbClr val="2C7635"/>
            </a:solidFill>
          </a:ln>
        </p:spPr>
      </p:pic>
      <p:pic>
        <p:nvPicPr>
          <p:cNvPr id="46083" name="Picture 3" descr="C:\Users\Seanova\Desktop\Проект\IV ЭТАП\Конференции\сертификат Сьяновой Т.Ю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000240"/>
            <a:ext cx="2500330" cy="3552736"/>
          </a:xfrm>
          <a:prstGeom prst="rect">
            <a:avLst/>
          </a:prstGeom>
          <a:noFill/>
          <a:ln>
            <a:solidFill>
              <a:srgbClr val="2C7635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00430" y="1643050"/>
            <a:ext cx="521497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sz="20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2. Вовлечение в партнерство на базе межрегионального отраслевого ресурсного центра не менее 10 образовательных учреждений профобразования </a:t>
            </a:r>
          </a:p>
          <a:p>
            <a:pPr marL="342900" indent="-342900" algn="just"/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214422"/>
            <a:ext cx="7174580" cy="78581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2C7635"/>
                </a:solidFill>
                <a:latin typeface="Times New Roman" pitchFamily="18" charset="0"/>
                <a:cs typeface="Times New Roman" pitchFamily="18" charset="0"/>
              </a:rPr>
              <a:t>План проведения отбора образовательных учреждений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/>
        </p:nvGraphicFramePr>
        <p:xfrm>
          <a:off x="1500166" y="2285992"/>
          <a:ext cx="6500858" cy="2804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59656"/>
                <a:gridCol w="4029032"/>
                <a:gridCol w="2012170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</a:t>
                      </a:r>
                      <a:r>
                        <a:rPr lang="ru-RU" sz="16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r>
                        <a:rPr lang="ru-RU" sz="1600" b="1" i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600" b="1" i="0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  <a:endParaRPr lang="ru-RU" sz="1600" b="1" i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Этапы  отбора </a:t>
                      </a:r>
                      <a:endParaRPr lang="ru-RU" sz="16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32321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Сроки проведения 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62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Подготовительный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Июль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2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Организационный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Июль-август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2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Этап проведения отбора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года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620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400" b="1" i="0" dirty="0" smtClean="0">
                          <a:solidFill>
                            <a:srgbClr val="2C7635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ru-RU" sz="1400" b="1" i="0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Заключительный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Сентябрь-ноябрь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2C763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 г.</a:t>
                      </a:r>
                      <a:endParaRPr lang="ru-RU" sz="1600" b="1" dirty="0">
                        <a:solidFill>
                          <a:srgbClr val="2C7635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1452</Words>
  <Application>Microsoft Office PowerPoint</Application>
  <PresentationFormat>Экран (4:3)</PresentationFormat>
  <Paragraphs>266</Paragraphs>
  <Slides>22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ОТЧЕТ о выполнении работ (оказании услуг)  по модернизации системы начального профессионального  и среднего профессионального образования  для подготовки специалистов  в области добычи полезных ископаемых  на базе отраслевого межрегионального ресурсного центра (IV этап)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План проведения отбора образовательных учреждений</vt:lpstr>
      <vt:lpstr>Подготовительный этап отбора</vt:lpstr>
      <vt:lpstr>Критерии отбора</vt:lpstr>
      <vt:lpstr>Слайд 12</vt:lpstr>
      <vt:lpstr>Организационный этап отбора</vt:lpstr>
      <vt:lpstr>Этап проведения отбора</vt:lpstr>
      <vt:lpstr>Заключительный этап</vt:lpstr>
      <vt:lpstr>ОУ ПО – победители конкурсного отбора</vt:lpstr>
      <vt:lpstr>Слайд 17</vt:lpstr>
      <vt:lpstr>ОУ ПО, входящие в сеть образовательных учреждений на базе МОРЦ, обладают:  - реализуемыми образовательными программами, разработанными при участии работодателей;  - соглашениями по взаимодействию с работодателями отрасли;  компьютерными классами (не менее 3-х в каждом учреждении);  - квалифицированными специалистами и преподавателями, необходимыми для внедрения новых образовательных программ и обеспечения их реализации;  - квалифицированным техническим персоналом, обеспечивающим бесперебойное функционирование оборудования, необходимого для внедрения новых образовательных программ;  - современным оборудованием, необходимым для внедрения новых образовательных программ и обеспечения их реализации, а также соответствующим новым задачам технического и технологического перевооружения горной отрасли.</vt:lpstr>
      <vt:lpstr>Слайд 19</vt:lpstr>
      <vt:lpstr>Апробация сетевых образовательных программ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Smirnova</dc:creator>
  <cp:lastModifiedBy>Seanova</cp:lastModifiedBy>
  <cp:revision>84</cp:revision>
  <dcterms:created xsi:type="dcterms:W3CDTF">2011-09-30T08:03:50Z</dcterms:created>
  <dcterms:modified xsi:type="dcterms:W3CDTF">2012-11-14T06:45:20Z</dcterms:modified>
</cp:coreProperties>
</file>