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pplication/vnd.openxmlformats-officedocument.oleObject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62" r:id="rId2"/>
    <p:sldId id="284" r:id="rId3"/>
    <p:sldId id="307" r:id="rId4"/>
    <p:sldId id="306" r:id="rId5"/>
    <p:sldId id="305" r:id="rId6"/>
    <p:sldId id="309" r:id="rId7"/>
    <p:sldId id="310" r:id="rId8"/>
    <p:sldId id="315" r:id="rId9"/>
    <p:sldId id="300" r:id="rId10"/>
    <p:sldId id="312" r:id="rId11"/>
    <p:sldId id="302" r:id="rId12"/>
    <p:sldId id="313" r:id="rId13"/>
    <p:sldId id="301" r:id="rId14"/>
    <p:sldId id="314" r:id="rId15"/>
    <p:sldId id="304" r:id="rId16"/>
    <p:sldId id="308" r:id="rId17"/>
    <p:sldId id="316" r:id="rId18"/>
    <p:sldId id="270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C7635"/>
    <a:srgbClr val="22930F"/>
    <a:srgbClr val="009900"/>
    <a:srgbClr val="31A53C"/>
    <a:srgbClr val="00CC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505E3EF-67EA-436B-97B2-0124C06EBD24}" styleName="Средний стиль 4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F2DE63D5-997A-4646-A377-4702673A728D}" styleName="Светлый стиль 2 - акцент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8799B23B-EC83-4686-B30A-512413B5E67A}" styleName="Светлый стиль 3 - акцент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306799F8-075E-4A3A-A7F6-7FBC6576F1A4}" styleName="Стиль из темы 2 - акцент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03447BB-5D67-496B-8E87-E561075AD55C}" styleName="Темный стиль 1 - акцент 3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wholeTbl>
    <a:band1H>
      <a:tcStyle>
        <a:tcBdr/>
        <a:fill>
          <a:solidFill>
            <a:schemeClr val="accent3">
              <a:shade val="60000"/>
            </a:schemeClr>
          </a:solidFill>
        </a:fill>
      </a:tcStyle>
    </a:band1H>
    <a:band1V>
      <a:tcStyle>
        <a:tcBdr/>
        <a:fill>
          <a:solidFill>
            <a:schemeClr val="accent3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3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3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3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91EBBBCC-DAD2-459C-BE2E-F6DE35CF9A28}" styleName="Темный стиль 2 - акцент 3/акцент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C083E6E3-FA7D-4D7B-A595-EF9225AFEA82}" styleName="Светлый стиль 1 - акцент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1FECB4D8-DB02-4DC6-A0A2-4F2EBAE1DC90}" styleName="Средний стиль 1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591" autoAdjust="0"/>
    <p:restoredTop sz="94717" autoAdjust="0"/>
  </p:normalViewPr>
  <p:slideViewPr>
    <p:cSldViewPr>
      <p:cViewPr>
        <p:scale>
          <a:sx n="70" d="100"/>
          <a:sy n="70" d="100"/>
        </p:scale>
        <p:origin x="-1164" y="-8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098A4B2-59B4-45C6-B462-EF94163A8373}" type="datetimeFigureOut">
              <a:rPr lang="ru-RU" smtClean="0"/>
              <a:pPr/>
              <a:t>06.05.2013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4EBE440-4353-4F0E-B0D4-08F3A1F6675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EBE440-4353-4F0E-B0D4-08F3A1F6675C}" type="slidenum">
              <a:rPr lang="ru-RU" smtClean="0"/>
              <a:pPr/>
              <a:t>16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EBE440-4353-4F0E-B0D4-08F3A1F6675C}" type="slidenum">
              <a:rPr lang="ru-RU" smtClean="0"/>
              <a:pPr/>
              <a:t>17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EBE440-4353-4F0E-B0D4-08F3A1F6675C}" type="slidenum">
              <a:rPr lang="ru-RU" smtClean="0"/>
              <a:pPr/>
              <a:t>18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E1E111-D2A6-43D0-94FB-5DD0FE96679E}" type="datetimeFigureOut">
              <a:rPr lang="ru-RU" smtClean="0"/>
              <a:pPr/>
              <a:t>06.05.2013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638FB-6830-4637-A347-44D39568C16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E1E111-D2A6-43D0-94FB-5DD0FE96679E}" type="datetimeFigureOut">
              <a:rPr lang="ru-RU" smtClean="0"/>
              <a:pPr/>
              <a:t>06.05.2013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638FB-6830-4637-A347-44D39568C16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E1E111-D2A6-43D0-94FB-5DD0FE96679E}" type="datetimeFigureOut">
              <a:rPr lang="ru-RU" smtClean="0"/>
              <a:pPr/>
              <a:t>06.05.2013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638FB-6830-4637-A347-44D39568C16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E1E111-D2A6-43D0-94FB-5DD0FE96679E}" type="datetimeFigureOut">
              <a:rPr lang="ru-RU" smtClean="0"/>
              <a:pPr/>
              <a:t>06.05.2013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638FB-6830-4637-A347-44D39568C16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E1E111-D2A6-43D0-94FB-5DD0FE96679E}" type="datetimeFigureOut">
              <a:rPr lang="ru-RU" smtClean="0"/>
              <a:pPr/>
              <a:t>06.05.2013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638FB-6830-4637-A347-44D39568C16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E1E111-D2A6-43D0-94FB-5DD0FE96679E}" type="datetimeFigureOut">
              <a:rPr lang="ru-RU" smtClean="0"/>
              <a:pPr/>
              <a:t>06.05.2013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638FB-6830-4637-A347-44D39568C16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E1E111-D2A6-43D0-94FB-5DD0FE96679E}" type="datetimeFigureOut">
              <a:rPr lang="ru-RU" smtClean="0"/>
              <a:pPr/>
              <a:t>06.05.2013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638FB-6830-4637-A347-44D39568C16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E1E111-D2A6-43D0-94FB-5DD0FE96679E}" type="datetimeFigureOut">
              <a:rPr lang="ru-RU" smtClean="0"/>
              <a:pPr/>
              <a:t>06.05.2013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638FB-6830-4637-A347-44D39568C16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E1E111-D2A6-43D0-94FB-5DD0FE96679E}" type="datetimeFigureOut">
              <a:rPr lang="ru-RU" smtClean="0"/>
              <a:pPr/>
              <a:t>06.05.2013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638FB-6830-4637-A347-44D39568C16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E1E111-D2A6-43D0-94FB-5DD0FE96679E}" type="datetimeFigureOut">
              <a:rPr lang="ru-RU" smtClean="0"/>
              <a:pPr/>
              <a:t>06.05.2013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638FB-6830-4637-A347-44D39568C16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E1E111-D2A6-43D0-94FB-5DD0FE96679E}" type="datetimeFigureOut">
              <a:rPr lang="ru-RU" smtClean="0"/>
              <a:pPr/>
              <a:t>06.05.2013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638FB-6830-4637-A347-44D39568C16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E1E111-D2A6-43D0-94FB-5DD0FE96679E}" type="datetimeFigureOut">
              <a:rPr lang="ru-RU" smtClean="0"/>
              <a:pPr/>
              <a:t>06.05.2013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5638FB-6830-4637-A347-44D39568C16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1571612"/>
            <a:ext cx="7959828" cy="3857652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22930F"/>
                </a:solidFill>
                <a:latin typeface="Times New Roman" pitchFamily="18" charset="0"/>
                <a:cs typeface="Times New Roman" pitchFamily="18" charset="0"/>
              </a:rPr>
              <a:t>ОТЧЕТ</a:t>
            </a:r>
            <a:br>
              <a:rPr lang="ru-RU" sz="2800" b="1" dirty="0" smtClean="0">
                <a:solidFill>
                  <a:srgbClr val="22930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22930F"/>
                </a:solidFill>
                <a:latin typeface="Times New Roman" pitchFamily="18" charset="0"/>
                <a:cs typeface="Times New Roman" pitchFamily="18" charset="0"/>
              </a:rPr>
              <a:t>о выполнении работ (оказании услуг) </a:t>
            </a:r>
            <a:br>
              <a:rPr lang="ru-RU" sz="2000" b="1" dirty="0" smtClean="0">
                <a:solidFill>
                  <a:srgbClr val="22930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22930F"/>
                </a:solidFill>
                <a:latin typeface="Times New Roman" pitchFamily="18" charset="0"/>
                <a:cs typeface="Times New Roman" pitchFamily="18" charset="0"/>
              </a:rPr>
              <a:t>по модернизации системы начального профессионального </a:t>
            </a:r>
            <a:br>
              <a:rPr lang="ru-RU" sz="2000" b="1" dirty="0" smtClean="0">
                <a:solidFill>
                  <a:srgbClr val="22930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22930F"/>
                </a:solidFill>
                <a:latin typeface="Times New Roman" pitchFamily="18" charset="0"/>
                <a:cs typeface="Times New Roman" pitchFamily="18" charset="0"/>
              </a:rPr>
              <a:t>и среднего профессионального образования </a:t>
            </a:r>
            <a:br>
              <a:rPr lang="ru-RU" sz="2000" b="1" dirty="0" smtClean="0">
                <a:solidFill>
                  <a:srgbClr val="22930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22930F"/>
                </a:solidFill>
                <a:latin typeface="Times New Roman" pitchFamily="18" charset="0"/>
                <a:cs typeface="Times New Roman" pitchFamily="18" charset="0"/>
              </a:rPr>
              <a:t>для подготовки специалистов </a:t>
            </a:r>
            <a:br>
              <a:rPr lang="ru-RU" sz="2000" b="1" dirty="0" smtClean="0">
                <a:solidFill>
                  <a:srgbClr val="22930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22930F"/>
                </a:solidFill>
                <a:latin typeface="Times New Roman" pitchFamily="18" charset="0"/>
                <a:cs typeface="Times New Roman" pitchFamily="18" charset="0"/>
              </a:rPr>
              <a:t>в области добычи полезных ископаемых </a:t>
            </a:r>
            <a:br>
              <a:rPr lang="ru-RU" sz="2000" b="1" dirty="0" smtClean="0">
                <a:solidFill>
                  <a:srgbClr val="22930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22930F"/>
                </a:solidFill>
                <a:latin typeface="Times New Roman" pitchFamily="18" charset="0"/>
                <a:cs typeface="Times New Roman" pitchFamily="18" charset="0"/>
              </a:rPr>
              <a:t>на базе отраслевого межрегионального ресурсного центра</a:t>
            </a:r>
            <a:br>
              <a:rPr lang="ru-RU" sz="2000" b="1" dirty="0" smtClean="0">
                <a:solidFill>
                  <a:srgbClr val="22930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22930F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2000" b="1" dirty="0" smtClean="0">
                <a:solidFill>
                  <a:srgbClr val="22930F"/>
                </a:solidFill>
                <a:latin typeface="Times New Roman" pitchFamily="18" charset="0"/>
                <a:cs typeface="Times New Roman" pitchFamily="18" charset="0"/>
              </a:rPr>
              <a:t>V </a:t>
            </a:r>
            <a:r>
              <a:rPr lang="ru-RU" sz="2000" b="1" dirty="0" smtClean="0">
                <a:solidFill>
                  <a:srgbClr val="22930F"/>
                </a:solidFill>
                <a:latin typeface="Times New Roman" pitchFamily="18" charset="0"/>
                <a:cs typeface="Times New Roman" pitchFamily="18" charset="0"/>
              </a:rPr>
              <a:t>этап)</a:t>
            </a:r>
            <a:r>
              <a:rPr lang="ru-RU" sz="2400" b="1" dirty="0" smtClean="0">
                <a:solidFill>
                  <a:srgbClr val="22930F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solidFill>
                  <a:srgbClr val="22930F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800" b="1" dirty="0">
              <a:solidFill>
                <a:srgbClr val="22930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2"/>
          <p:cNvSpPr>
            <a:spLocks noGrp="1"/>
          </p:cNvSpPr>
          <p:nvPr>
            <p:ph type="title"/>
          </p:nvPr>
        </p:nvSpPr>
        <p:spPr>
          <a:xfrm>
            <a:off x="4286248" y="1214422"/>
            <a:ext cx="4357718" cy="3786214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ru-RU" sz="2000" b="1" dirty="0" smtClean="0">
                <a:solidFill>
                  <a:srgbClr val="2C7635"/>
                </a:solidFill>
                <a:latin typeface="Times New Roman" pitchFamily="18" charset="0"/>
                <a:cs typeface="Times New Roman" pitchFamily="18" charset="0"/>
              </a:rPr>
              <a:t>В рамках реализации </a:t>
            </a:r>
            <a:r>
              <a:rPr lang="en-US" sz="2000" b="1" dirty="0" smtClean="0">
                <a:solidFill>
                  <a:srgbClr val="2C7635"/>
                </a:solidFill>
                <a:latin typeface="Times New Roman" pitchFamily="18" charset="0"/>
                <a:cs typeface="Times New Roman" pitchFamily="18" charset="0"/>
              </a:rPr>
              <a:t>V</a:t>
            </a:r>
            <a:r>
              <a:rPr lang="ru-RU" sz="2000" b="1" dirty="0" smtClean="0">
                <a:solidFill>
                  <a:srgbClr val="2C7635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solidFill>
                  <a:srgbClr val="2C7635"/>
                </a:solidFill>
                <a:latin typeface="Times New Roman" pitchFamily="18" charset="0"/>
                <a:cs typeface="Times New Roman" pitchFamily="18" charset="0"/>
              </a:rPr>
              <a:t>этапа государственного контракта  сотрудниками ресурсного центра были разработаны и согласованы с работодателями и Заказчиком методические рекомендации по апробации новых сетевых образовательных программ</a:t>
            </a:r>
            <a:br>
              <a:rPr lang="ru-RU" sz="2000" b="1" dirty="0" smtClean="0">
                <a:solidFill>
                  <a:srgbClr val="2C7635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000" b="1" dirty="0">
              <a:solidFill>
                <a:srgbClr val="2C7635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C:\Users\Seanova\Desktop\Проект\V ЭТАП\V. ОТЧЕТ\Книга 6\согласование-1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28860" y="3143248"/>
            <a:ext cx="2143140" cy="2857519"/>
          </a:xfrm>
          <a:prstGeom prst="rect">
            <a:avLst/>
          </a:prstGeom>
          <a:noFill/>
          <a:ln w="9525">
            <a:solidFill>
              <a:srgbClr val="2C7635"/>
            </a:solidFill>
            <a:miter lim="800000"/>
            <a:headEnd/>
            <a:tailEnd/>
          </a:ln>
        </p:spPr>
      </p:pic>
      <p:sp>
        <p:nvSpPr>
          <p:cNvPr id="1126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1265" name="Object 1"/>
          <p:cNvGraphicFramePr>
            <a:graphicFrameLocks noChangeAspect="1"/>
          </p:cNvGraphicFramePr>
          <p:nvPr/>
        </p:nvGraphicFramePr>
        <p:xfrm>
          <a:off x="785786" y="1071546"/>
          <a:ext cx="1992796" cy="2814604"/>
        </p:xfrm>
        <a:graphic>
          <a:graphicData uri="http://schemas.openxmlformats.org/presentationml/2006/ole">
            <p:oleObj spid="_x0000_s11265" name="Acrobat Document" r:id="rId4" imgW="5676833" imgH="8019837" progId="AcroExch.Document.7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3643306" y="1571612"/>
            <a:ext cx="5214974" cy="30777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en-US" sz="2000" b="1" dirty="0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V.</a:t>
            </a:r>
            <a:r>
              <a:rPr lang="ru-RU" sz="2000" b="1" dirty="0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2000" b="1" dirty="0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. Развитие институционального механизма общественно-профессиональной экспертизы новых образовательных программ, внедряемых в сети образовательных учреждений на базе ресурсного центра</a:t>
            </a:r>
          </a:p>
          <a:p>
            <a:pPr marL="342900" indent="-342900" algn="just"/>
            <a:endParaRPr lang="ru-RU" sz="1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>
            <a:spLocks noGrp="1"/>
          </p:cNvSpPr>
          <p:nvPr>
            <p:ph type="title"/>
          </p:nvPr>
        </p:nvSpPr>
        <p:spPr>
          <a:xfrm>
            <a:off x="2214546" y="1142984"/>
            <a:ext cx="5143536" cy="948074"/>
          </a:xfrm>
        </p:spPr>
        <p:txBody>
          <a:bodyPr>
            <a:normAutofit/>
          </a:bodyPr>
          <a:lstStyle/>
          <a:p>
            <a:r>
              <a:rPr lang="ru-RU" sz="1800" b="1" dirty="0" smtClean="0">
                <a:solidFill>
                  <a:srgbClr val="2C7635"/>
                </a:solidFill>
                <a:latin typeface="Times New Roman" pitchFamily="18" charset="0"/>
                <a:cs typeface="Times New Roman" pitchFamily="18" charset="0"/>
              </a:rPr>
              <a:t>Схема взаимодействия субъектов </a:t>
            </a:r>
            <a:br>
              <a:rPr lang="ru-RU" sz="1800" b="1" dirty="0" smtClean="0">
                <a:solidFill>
                  <a:srgbClr val="2C7635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solidFill>
                  <a:srgbClr val="2C7635"/>
                </a:solidFill>
                <a:latin typeface="Times New Roman" pitchFamily="18" charset="0"/>
                <a:cs typeface="Times New Roman" pitchFamily="18" charset="0"/>
              </a:rPr>
              <a:t>общественно-профессиональной экспертизы</a:t>
            </a:r>
            <a:endParaRPr lang="ru-RU" sz="1800" b="1" dirty="0">
              <a:solidFill>
                <a:srgbClr val="2C7635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O:\Сьянова\Схема2222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5984" y="2214554"/>
            <a:ext cx="5060329" cy="31974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683568" y="980728"/>
            <a:ext cx="8317588" cy="1376702"/>
          </a:xfrm>
        </p:spPr>
        <p:txBody>
          <a:bodyPr>
            <a:normAutofit/>
          </a:bodyPr>
          <a:lstStyle/>
          <a:p>
            <a:r>
              <a:rPr lang="ru-RU" sz="1800" b="1" dirty="0" smtClean="0">
                <a:solidFill>
                  <a:srgbClr val="2C7635"/>
                </a:solidFill>
                <a:latin typeface="Times New Roman" pitchFamily="18" charset="0"/>
                <a:cs typeface="Times New Roman" pitchFamily="18" charset="0"/>
              </a:rPr>
              <a:t>Региональные семинары по теме</a:t>
            </a:r>
            <a:br>
              <a:rPr lang="ru-RU" sz="1800" b="1" dirty="0" smtClean="0">
                <a:solidFill>
                  <a:srgbClr val="2C7635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solidFill>
                  <a:srgbClr val="2C7635"/>
                </a:solidFill>
                <a:latin typeface="Times New Roman" pitchFamily="18" charset="0"/>
                <a:cs typeface="Times New Roman" pitchFamily="18" charset="0"/>
              </a:rPr>
              <a:t>«Общественно-профессиональная экспертиза </a:t>
            </a:r>
            <a:br>
              <a:rPr lang="ru-RU" sz="1800" b="1" dirty="0" smtClean="0">
                <a:solidFill>
                  <a:srgbClr val="2C7635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solidFill>
                  <a:srgbClr val="2C7635"/>
                </a:solidFill>
                <a:latin typeface="Times New Roman" pitchFamily="18" charset="0"/>
                <a:cs typeface="Times New Roman" pitchFamily="18" charset="0"/>
              </a:rPr>
              <a:t>новых образовательных программ, внедряемых в сети образовательных учреждений на базе ресурсного центра»</a:t>
            </a:r>
            <a:endParaRPr lang="ru-RU" sz="1800" b="1" dirty="0">
              <a:solidFill>
                <a:srgbClr val="2C7635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1214414" y="2357430"/>
          <a:ext cx="7715303" cy="3258519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4857784"/>
                <a:gridCol w="1571636"/>
                <a:gridCol w="1285883"/>
              </a:tblGrid>
              <a:tr h="500066">
                <a:tc>
                  <a:txBody>
                    <a:bodyPr/>
                    <a:lstStyle/>
                    <a:p>
                      <a:r>
                        <a:rPr lang="ru-RU" sz="1500" dirty="0" smtClean="0">
                          <a:latin typeface="Times New Roman" pitchFamily="18" charset="0"/>
                          <a:cs typeface="Times New Roman" pitchFamily="18" charset="0"/>
                        </a:rPr>
                        <a:t>Тема семинара</a:t>
                      </a:r>
                      <a:endParaRPr lang="ru-RU" sz="15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500" dirty="0" smtClean="0">
                          <a:latin typeface="Times New Roman" pitchFamily="18" charset="0"/>
                          <a:cs typeface="Times New Roman" pitchFamily="18" charset="0"/>
                        </a:rPr>
                        <a:t>Дата проведения</a:t>
                      </a:r>
                      <a:endParaRPr lang="ru-RU" sz="15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500" dirty="0" smtClean="0">
                          <a:latin typeface="Times New Roman" pitchFamily="18" charset="0"/>
                          <a:cs typeface="Times New Roman" pitchFamily="18" charset="0"/>
                        </a:rPr>
                        <a:t>Кол-во человек</a:t>
                      </a:r>
                      <a:endParaRPr lang="ru-RU" sz="15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931556">
                <a:tc>
                  <a:txBody>
                    <a:bodyPr/>
                    <a:lstStyle/>
                    <a:p>
                      <a:r>
                        <a:rPr lang="ru-RU" sz="1400" b="1" kern="1200" dirty="0" smtClean="0">
                          <a:solidFill>
                            <a:srgbClr val="2C7635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Основные условия реализации программ профессиональной</a:t>
                      </a:r>
                      <a:r>
                        <a:rPr lang="ru-RU" sz="1400" b="1" kern="1200" baseline="0" dirty="0" smtClean="0">
                          <a:solidFill>
                            <a:srgbClr val="2C7635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подготовки специалистов горного профиля в рамках деятельности МОРЦ</a:t>
                      </a:r>
                      <a:endParaRPr lang="ru-RU" sz="1400" b="1" dirty="0">
                        <a:solidFill>
                          <a:srgbClr val="2C7635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kern="1200" dirty="0" smtClean="0">
                          <a:solidFill>
                            <a:srgbClr val="2C7635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10 апреля 2013 </a:t>
                      </a:r>
                      <a:r>
                        <a:rPr lang="ru-RU" sz="1400" b="1" kern="1200" dirty="0" smtClean="0">
                          <a:solidFill>
                            <a:srgbClr val="2C7635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</a:t>
                      </a:r>
                      <a:endParaRPr lang="ru-RU" sz="1400" b="1" dirty="0">
                        <a:solidFill>
                          <a:srgbClr val="2C7635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kern="1200" dirty="0" smtClean="0">
                          <a:solidFill>
                            <a:srgbClr val="2C7635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22 </a:t>
                      </a:r>
                      <a:r>
                        <a:rPr lang="ru-RU" sz="1400" b="1" kern="1200" dirty="0" smtClean="0">
                          <a:solidFill>
                            <a:srgbClr val="2C7635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чел.</a:t>
                      </a:r>
                      <a:endParaRPr lang="ru-RU" sz="1400" b="1" dirty="0">
                        <a:solidFill>
                          <a:srgbClr val="2C7635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833443">
                <a:tc>
                  <a:txBody>
                    <a:bodyPr/>
                    <a:lstStyle/>
                    <a:p>
                      <a:r>
                        <a:rPr lang="ru-RU" sz="1400" b="1" kern="1200" dirty="0" smtClean="0">
                          <a:solidFill>
                            <a:srgbClr val="2C7635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Информационно-аналитическое</a:t>
                      </a:r>
                      <a:r>
                        <a:rPr lang="ru-RU" sz="1400" b="1" kern="1200" baseline="0" dirty="0" smtClean="0">
                          <a:solidFill>
                            <a:srgbClr val="2C7635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и </a:t>
                      </a:r>
                      <a:r>
                        <a:rPr lang="ru-RU" sz="1400" b="1" kern="1200" dirty="0" smtClean="0">
                          <a:solidFill>
                            <a:srgbClr val="2C7635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маркетинговое</a:t>
                      </a:r>
                      <a:r>
                        <a:rPr lang="ru-RU" sz="1400" b="1" kern="1200" baseline="0" dirty="0" smtClean="0">
                          <a:solidFill>
                            <a:srgbClr val="2C7635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ru-RU" sz="1400" b="1" kern="1200" dirty="0" smtClean="0">
                          <a:solidFill>
                            <a:srgbClr val="2C7635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сопровождение реализации программ профессиональной переподготовки  работников горной отрасли</a:t>
                      </a:r>
                      <a:endParaRPr lang="ru-RU" sz="1400" b="1" dirty="0">
                        <a:solidFill>
                          <a:srgbClr val="2C7635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kern="1200" dirty="0" smtClean="0">
                          <a:solidFill>
                            <a:srgbClr val="2C7635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15 апреля 2013 </a:t>
                      </a:r>
                      <a:r>
                        <a:rPr lang="ru-RU" sz="1400" b="1" kern="1200" dirty="0" smtClean="0">
                          <a:solidFill>
                            <a:srgbClr val="2C7635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</a:t>
                      </a:r>
                      <a:endParaRPr lang="ru-RU" sz="1400" b="1" dirty="0">
                        <a:solidFill>
                          <a:srgbClr val="2C7635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kern="1200" dirty="0" smtClean="0">
                          <a:solidFill>
                            <a:srgbClr val="2C7635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22 </a:t>
                      </a:r>
                      <a:r>
                        <a:rPr lang="ru-RU" sz="1400" b="1" kern="1200" dirty="0" smtClean="0">
                          <a:solidFill>
                            <a:srgbClr val="2C7635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чел.</a:t>
                      </a:r>
                      <a:endParaRPr lang="ru-RU" sz="1400" b="1" dirty="0">
                        <a:solidFill>
                          <a:srgbClr val="2C7635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833443">
                <a:tc>
                  <a:txBody>
                    <a:bodyPr/>
                    <a:lstStyle/>
                    <a:p>
                      <a:r>
                        <a:rPr lang="ru-RU" sz="1400" b="1" kern="1200" dirty="0" smtClean="0">
                          <a:solidFill>
                            <a:srgbClr val="2C7635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Проблемы и перспективы реализации сетевых образовательных программ </a:t>
                      </a:r>
                      <a:r>
                        <a:rPr lang="ru-RU" sz="1400" b="1" kern="1200" dirty="0" smtClean="0">
                          <a:solidFill>
                            <a:srgbClr val="2C7635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повышения квалификации в </a:t>
                      </a:r>
                      <a:r>
                        <a:rPr lang="ru-RU" sz="1400" b="1" kern="1200" dirty="0" smtClean="0">
                          <a:solidFill>
                            <a:srgbClr val="2C7635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соответствии с технологическими и </a:t>
                      </a:r>
                      <a:r>
                        <a:rPr lang="ru-RU" sz="1400" b="1" kern="1200" dirty="0" smtClean="0">
                          <a:solidFill>
                            <a:srgbClr val="2C7635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организационными</a:t>
                      </a:r>
                      <a:r>
                        <a:rPr lang="ru-RU" sz="1400" b="1" kern="1200" baseline="0" dirty="0" smtClean="0">
                          <a:solidFill>
                            <a:srgbClr val="2C7635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ru-RU" sz="1400" b="1" kern="1200" dirty="0" smtClean="0">
                          <a:solidFill>
                            <a:srgbClr val="2C7635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условиями </a:t>
                      </a:r>
                      <a:r>
                        <a:rPr lang="ru-RU" sz="1400" b="1" kern="1200" dirty="0" smtClean="0">
                          <a:solidFill>
                            <a:srgbClr val="2C7635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предприятий и организаций горной отрасли</a:t>
                      </a:r>
                      <a:endParaRPr lang="ru-RU" sz="1400" b="1" dirty="0">
                        <a:solidFill>
                          <a:srgbClr val="2C7635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kern="1200" dirty="0" smtClean="0">
                          <a:solidFill>
                            <a:srgbClr val="2C7635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18 </a:t>
                      </a:r>
                      <a:r>
                        <a:rPr lang="ru-RU" sz="1400" b="1" kern="1200" dirty="0" smtClean="0">
                          <a:solidFill>
                            <a:srgbClr val="2C7635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апреля </a:t>
                      </a:r>
                      <a:r>
                        <a:rPr lang="ru-RU" sz="1400" b="1" kern="1200" dirty="0" smtClean="0">
                          <a:solidFill>
                            <a:srgbClr val="2C7635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2013 </a:t>
                      </a:r>
                      <a:r>
                        <a:rPr lang="ru-RU" sz="1400" b="1" kern="1200" dirty="0" smtClean="0">
                          <a:solidFill>
                            <a:srgbClr val="2C7635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</a:t>
                      </a:r>
                      <a:endParaRPr lang="ru-RU" sz="1400" b="1" dirty="0">
                        <a:solidFill>
                          <a:srgbClr val="2C7635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kern="1200" dirty="0" smtClean="0">
                          <a:solidFill>
                            <a:srgbClr val="2C7635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22 </a:t>
                      </a:r>
                      <a:r>
                        <a:rPr lang="ru-RU" sz="1400" b="1" kern="1200" dirty="0" smtClean="0">
                          <a:solidFill>
                            <a:srgbClr val="2C7635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чел.</a:t>
                      </a:r>
                      <a:endParaRPr lang="ru-RU" sz="1400" b="1" dirty="0">
                        <a:solidFill>
                          <a:srgbClr val="2C7635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00232" y="1214422"/>
            <a:ext cx="6000792" cy="642942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solidFill>
                  <a:srgbClr val="2C7635"/>
                </a:solidFill>
                <a:latin typeface="Times New Roman" pitchFamily="18" charset="0"/>
                <a:cs typeface="Times New Roman" pitchFamily="18" charset="0"/>
              </a:rPr>
              <a:t>Экспертные заключения на сетевые образовательные программы</a:t>
            </a:r>
            <a:endParaRPr lang="ru-RU" sz="2800" b="1" dirty="0">
              <a:solidFill>
                <a:srgbClr val="31A53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1928794" y="2428868"/>
          <a:ext cx="5875911" cy="3357586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5875911"/>
              </a:tblGrid>
              <a:tr h="60602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kern="1200" dirty="0" smtClean="0">
                          <a:solidFill>
                            <a:srgbClr val="2C7635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Московский государственный горный университет 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kern="1200" dirty="0" smtClean="0">
                          <a:solidFill>
                            <a:srgbClr val="2C7635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(г. Москва)</a:t>
                      </a:r>
                    </a:p>
                  </a:txBody>
                  <a:tcPr/>
                </a:tc>
              </a:tr>
              <a:tr h="815857">
                <a:tc>
                  <a:txBody>
                    <a:bodyPr/>
                    <a:lstStyle/>
                    <a:p>
                      <a:pPr lvl="0" algn="ctr">
                        <a:lnSpc>
                          <a:spcPct val="150000"/>
                        </a:lnSpc>
                      </a:pPr>
                      <a:r>
                        <a:rPr lang="ru-RU" sz="1600" b="1" kern="120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ООО «Шахта Первомайская»</a:t>
                      </a:r>
                      <a:endParaRPr lang="ru-RU" sz="1600" b="1" i="0" baseline="0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3">
                        <a:lumMod val="75000"/>
                        <a:alpha val="70000"/>
                      </a:schemeClr>
                    </a:solidFill>
                  </a:tcPr>
                </a:tc>
              </a:tr>
              <a:tr h="59655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kern="1200" dirty="0" smtClean="0">
                          <a:solidFill>
                            <a:srgbClr val="2C7635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ЗАО «Сибирские ресурсы»</a:t>
                      </a:r>
                    </a:p>
                  </a:txBody>
                  <a:tcPr/>
                </a:tc>
              </a:tr>
              <a:tr h="523297">
                <a:tc>
                  <a:txBody>
                    <a:bodyPr/>
                    <a:lstStyle/>
                    <a:p>
                      <a:pPr lvl="0" algn="ctr">
                        <a:lnSpc>
                          <a:spcPct val="150000"/>
                        </a:lnSpc>
                      </a:pPr>
                      <a:r>
                        <a:rPr lang="ru-RU" sz="1600" b="1" kern="120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ООО «Шахта </a:t>
                      </a:r>
                      <a:r>
                        <a:rPr lang="ru-RU" sz="1600" b="1" kern="1200" dirty="0" err="1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Бутовская</a:t>
                      </a:r>
                      <a:r>
                        <a:rPr lang="ru-RU" sz="1600" b="1" kern="120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»</a:t>
                      </a:r>
                      <a:endParaRPr lang="ru-RU" sz="1600" b="1" i="0" baseline="0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3">
                        <a:lumMod val="75000"/>
                        <a:alpha val="70000"/>
                      </a:schemeClr>
                    </a:solidFill>
                  </a:tcPr>
                </a:tc>
              </a:tr>
              <a:tr h="815857">
                <a:tc>
                  <a:txBody>
                    <a:bodyPr/>
                    <a:lstStyle/>
                    <a:p>
                      <a:pPr lvl="0" algn="ctr">
                        <a:lnSpc>
                          <a:spcPct val="150000"/>
                        </a:lnSpc>
                      </a:pPr>
                      <a:r>
                        <a:rPr lang="ru-RU" sz="1600" b="1" kern="1200" dirty="0" smtClean="0">
                          <a:solidFill>
                            <a:srgbClr val="2C7635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Департамент образования и науки Кемеровской области</a:t>
                      </a:r>
                      <a:endParaRPr lang="ru-RU" sz="1600" b="1" i="0" baseline="0" dirty="0">
                        <a:solidFill>
                          <a:srgbClr val="2C7635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3428992" y="1571612"/>
            <a:ext cx="5429288" cy="4001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en-US" sz="2000" b="1" dirty="0" smtClean="0">
                <a:solidFill>
                  <a:srgbClr val="22930F"/>
                </a:solidFill>
                <a:latin typeface="Times New Roman" pitchFamily="18" charset="0"/>
                <a:cs typeface="Times New Roman" pitchFamily="18" charset="0"/>
              </a:rPr>
              <a:t>V.</a:t>
            </a:r>
            <a:r>
              <a:rPr lang="ru-RU" sz="2000" b="1" dirty="0" smtClean="0">
                <a:solidFill>
                  <a:srgbClr val="22930F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sz="2000" b="1" dirty="0" smtClean="0">
                <a:solidFill>
                  <a:srgbClr val="22930F"/>
                </a:solidFill>
                <a:latin typeface="Times New Roman" pitchFamily="18" charset="0"/>
                <a:cs typeface="Times New Roman" pitchFamily="18" charset="0"/>
              </a:rPr>
              <a:t>. Разработка программ обучения преподавателей и специалистов учреждений, входящих в сеть учреждений начального профессионального и среднего профессионального образования на базе межрегионального отраслевого ресурсного центра, повышение их квалификации</a:t>
            </a:r>
          </a:p>
          <a:p>
            <a:pPr marL="342900" indent="-342900" algn="just"/>
            <a:endParaRPr lang="ru-RU" sz="1400" b="1" dirty="0">
              <a:solidFill>
                <a:srgbClr val="22930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1000108"/>
            <a:ext cx="8229600" cy="428628"/>
          </a:xfrm>
        </p:spPr>
        <p:txBody>
          <a:bodyPr>
            <a:normAutofit/>
          </a:bodyPr>
          <a:lstStyle/>
          <a:p>
            <a:r>
              <a:rPr lang="ru-RU" sz="2000" b="1" dirty="0" smtClean="0">
                <a:solidFill>
                  <a:srgbClr val="31A53C"/>
                </a:solidFill>
                <a:latin typeface="Times New Roman" pitchFamily="18" charset="0"/>
                <a:cs typeface="Times New Roman" pitchFamily="18" charset="0"/>
              </a:rPr>
              <a:t>Повышение квалификации</a:t>
            </a:r>
            <a:endParaRPr lang="ru-RU" sz="2000" b="1" dirty="0">
              <a:solidFill>
                <a:srgbClr val="31A53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214414" y="1500174"/>
          <a:ext cx="7358114" cy="5000661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6020275"/>
                <a:gridCol w="1337839"/>
              </a:tblGrid>
              <a:tr h="444074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Программы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повышения  квалификации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Кол-во 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 чел.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868507">
                <a:tc>
                  <a:txBody>
                    <a:bodyPr/>
                    <a:lstStyle/>
                    <a:p>
                      <a:r>
                        <a:rPr lang="ru-RU" sz="1300" b="1" kern="1200" dirty="0" smtClean="0">
                          <a:solidFill>
                            <a:srgbClr val="2C7635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Дополнительная профессиональная образовательная программа повышения </a:t>
                      </a:r>
                      <a:r>
                        <a:rPr lang="ru-RU" sz="1300" b="1" kern="1200" dirty="0" smtClean="0">
                          <a:solidFill>
                            <a:srgbClr val="2C7635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квалификации по теме «Реализация сетевой программы профессиональной подготовки по профессии «Горнорабочий очистного забоя»</a:t>
                      </a:r>
                      <a:endParaRPr lang="ru-RU" sz="1300" b="1" dirty="0">
                        <a:solidFill>
                          <a:srgbClr val="2C7635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1" dirty="0" smtClean="0">
                          <a:solidFill>
                            <a:srgbClr val="2C7635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18</a:t>
                      </a:r>
                      <a:endParaRPr lang="ru-RU" sz="1300" b="1" dirty="0">
                        <a:solidFill>
                          <a:srgbClr val="2C7635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672393">
                <a:tc>
                  <a:txBody>
                    <a:bodyPr/>
                    <a:lstStyle/>
                    <a:p>
                      <a:r>
                        <a:rPr lang="ru-RU" sz="1300" b="1" kern="1200" dirty="0" smtClean="0">
                          <a:solidFill>
                            <a:srgbClr val="2C7635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Дополнительная профессиональная образовательная программа повышения квалификации по теме «Реализация сетевой программы профессиональной подготовки по профессии «Машинист конвейера»</a:t>
                      </a:r>
                      <a:endParaRPr lang="ru-RU" sz="1300" b="1" dirty="0">
                        <a:solidFill>
                          <a:srgbClr val="2C7635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1" dirty="0" smtClean="0">
                          <a:solidFill>
                            <a:srgbClr val="2C7635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18</a:t>
                      </a:r>
                      <a:endParaRPr lang="ru-RU" sz="1300" b="1" dirty="0">
                        <a:solidFill>
                          <a:srgbClr val="2C7635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672393">
                <a:tc>
                  <a:txBody>
                    <a:bodyPr/>
                    <a:lstStyle/>
                    <a:p>
                      <a:r>
                        <a:rPr lang="ru-RU" sz="1300" b="1" kern="1200" dirty="0" smtClean="0">
                          <a:solidFill>
                            <a:srgbClr val="2C7635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Дополнительная профессиональная образовательная программа повышения квалификации по теме «Реализация сетевой программы профессиональной подготовки по профессии «Горномонтажник подземный»</a:t>
                      </a:r>
                      <a:endParaRPr lang="ru-RU" sz="1300" b="1" dirty="0">
                        <a:solidFill>
                          <a:srgbClr val="2C7635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1" dirty="0" smtClean="0">
                          <a:solidFill>
                            <a:srgbClr val="2C7635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17</a:t>
                      </a:r>
                      <a:endParaRPr lang="ru-RU" sz="1300" b="1" dirty="0">
                        <a:solidFill>
                          <a:srgbClr val="2C7635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672393">
                <a:tc>
                  <a:txBody>
                    <a:bodyPr/>
                    <a:lstStyle/>
                    <a:p>
                      <a:r>
                        <a:rPr lang="ru-RU" sz="1300" b="1" kern="1200" dirty="0" smtClean="0">
                          <a:solidFill>
                            <a:srgbClr val="2C7635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Дополнительная профессиональная образовательная программа повышения квалификации по теме «Реализация сетевой программы профессиональной подготовки по профессии «Машинист буровой установки»</a:t>
                      </a:r>
                      <a:endParaRPr lang="ru-RU" sz="1300" b="1" dirty="0">
                        <a:solidFill>
                          <a:srgbClr val="2C7635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1" dirty="0" smtClean="0">
                          <a:solidFill>
                            <a:srgbClr val="2C7635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17</a:t>
                      </a:r>
                      <a:endParaRPr lang="ru-RU" sz="1300" b="1" dirty="0">
                        <a:solidFill>
                          <a:srgbClr val="2C7635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672393">
                <a:tc>
                  <a:txBody>
                    <a:bodyPr/>
                    <a:lstStyle/>
                    <a:p>
                      <a:r>
                        <a:rPr lang="ru-RU" sz="1300" b="1" kern="1200" dirty="0" smtClean="0">
                          <a:solidFill>
                            <a:srgbClr val="2C7635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Дополнительная профессиональная образовательная программа повышения квалификации по теме «Реализация сетевой программы профессиональной подготовки по профессии «Машинист горных выемочных машин»</a:t>
                      </a:r>
                      <a:endParaRPr lang="ru-RU" sz="1300" b="1" dirty="0">
                        <a:solidFill>
                          <a:srgbClr val="2C7635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1" dirty="0" smtClean="0">
                          <a:solidFill>
                            <a:srgbClr val="2C7635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19</a:t>
                      </a:r>
                      <a:endParaRPr lang="ru-RU" sz="1300" b="1" dirty="0">
                        <a:solidFill>
                          <a:srgbClr val="2C7635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72791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kern="1200" dirty="0" smtClean="0">
                          <a:solidFill>
                            <a:srgbClr val="2C7635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Дополнительная профессиональная образовательная программа повышения квалификации по теме «Реализация сетевой программы профессиональной переподготовки по профессии «Горномонтажник</a:t>
                      </a:r>
                      <a:r>
                        <a:rPr lang="ru-RU" sz="1400" b="1" kern="1200" baseline="0" dirty="0" smtClean="0">
                          <a:solidFill>
                            <a:srgbClr val="2C7635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подземный</a:t>
                      </a:r>
                      <a:r>
                        <a:rPr lang="ru-RU" sz="1400" b="1" kern="1200" dirty="0" smtClean="0">
                          <a:solidFill>
                            <a:srgbClr val="2C7635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»</a:t>
                      </a:r>
                      <a:endParaRPr lang="ru-RU" sz="1400" b="1" dirty="0" smtClean="0">
                        <a:solidFill>
                          <a:srgbClr val="2C7635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rgbClr val="2C7635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18</a:t>
                      </a:r>
                      <a:endParaRPr lang="ru-RU" sz="1400" b="1" dirty="0">
                        <a:solidFill>
                          <a:srgbClr val="2C7635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214414" y="1214423"/>
          <a:ext cx="7358114" cy="5165729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6020275"/>
                <a:gridCol w="1337839"/>
              </a:tblGrid>
              <a:tr h="377965">
                <a:tc>
                  <a:txBody>
                    <a:bodyPr/>
                    <a:lstStyle/>
                    <a:p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Программы</a:t>
                      </a:r>
                      <a:r>
                        <a:rPr lang="ru-RU" sz="13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повышения  квалификации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Кол-во </a:t>
                      </a:r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 чел.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739212">
                <a:tc>
                  <a:txBody>
                    <a:bodyPr/>
                    <a:lstStyle/>
                    <a:p>
                      <a:r>
                        <a:rPr lang="ru-RU" sz="1300" b="1" kern="1200" dirty="0" smtClean="0">
                          <a:solidFill>
                            <a:srgbClr val="2C7635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Дополнительная профессиональная образовательная программа повышения </a:t>
                      </a:r>
                      <a:r>
                        <a:rPr lang="ru-RU" sz="1300" b="1" kern="1200" dirty="0" smtClean="0">
                          <a:solidFill>
                            <a:srgbClr val="2C7635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квалификации по теме «Реализация сетевой программы профессиональной переподготовки по профессии «Горнорабочий очистного забоя»</a:t>
                      </a:r>
                      <a:endParaRPr lang="ru-RU" sz="1300" b="1" dirty="0">
                        <a:solidFill>
                          <a:srgbClr val="2C7635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1" dirty="0" smtClean="0">
                          <a:solidFill>
                            <a:srgbClr val="2C7635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22</a:t>
                      </a:r>
                      <a:endParaRPr lang="ru-RU" sz="1300" b="1" dirty="0">
                        <a:solidFill>
                          <a:srgbClr val="2C7635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667073">
                <a:tc>
                  <a:txBody>
                    <a:bodyPr/>
                    <a:lstStyle/>
                    <a:p>
                      <a:r>
                        <a:rPr lang="ru-RU" sz="1300" b="1" kern="1200" dirty="0" smtClean="0">
                          <a:solidFill>
                            <a:srgbClr val="2C7635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Дополнительная профессиональная образовательная программа повышения квалификации по теме «Реализация сетевой программы профессиональной переподготовки по профессии «Машинист конвейера»</a:t>
                      </a:r>
                      <a:endParaRPr lang="ru-RU" sz="1300" b="1" dirty="0">
                        <a:solidFill>
                          <a:srgbClr val="2C7635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1" dirty="0" smtClean="0">
                          <a:solidFill>
                            <a:srgbClr val="2C7635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22</a:t>
                      </a:r>
                      <a:endParaRPr lang="ru-RU" sz="1300" b="1" dirty="0">
                        <a:solidFill>
                          <a:srgbClr val="2C7635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66707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b="1" kern="1200" dirty="0" smtClean="0">
                          <a:solidFill>
                            <a:srgbClr val="2C7635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Дополнительная профессиональная образовательная программа повышения квалификации по теме «Реализация сетевой программы профессиональной переподготовки по профессии «Машинист буровой установки»</a:t>
                      </a:r>
                      <a:endParaRPr lang="ru-RU" sz="1300" b="1" dirty="0">
                        <a:solidFill>
                          <a:srgbClr val="2C7635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1" dirty="0" smtClean="0">
                          <a:solidFill>
                            <a:srgbClr val="2C7635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22</a:t>
                      </a:r>
                      <a:endParaRPr lang="ru-RU" sz="1300" b="1" dirty="0">
                        <a:solidFill>
                          <a:srgbClr val="2C7635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667073">
                <a:tc>
                  <a:txBody>
                    <a:bodyPr/>
                    <a:lstStyle/>
                    <a:p>
                      <a:r>
                        <a:rPr lang="ru-RU" sz="1300" b="1" kern="1200" dirty="0" smtClean="0">
                          <a:solidFill>
                            <a:srgbClr val="2C7635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Дополнительная профессиональная образовательная программа повышения квалификации по теме «Реализация сетевой программы повышения квалификации по профессии «Горнорабочий очистного забоя»</a:t>
                      </a:r>
                      <a:endParaRPr lang="ru-RU" sz="1300" b="1" dirty="0">
                        <a:solidFill>
                          <a:srgbClr val="2C7635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1" dirty="0" smtClean="0">
                          <a:solidFill>
                            <a:srgbClr val="2C7635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22</a:t>
                      </a:r>
                      <a:endParaRPr lang="ru-RU" sz="1300" b="1" dirty="0">
                        <a:solidFill>
                          <a:srgbClr val="2C7635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667073">
                <a:tc>
                  <a:txBody>
                    <a:bodyPr/>
                    <a:lstStyle/>
                    <a:p>
                      <a:r>
                        <a:rPr lang="ru-RU" sz="1300" b="1" kern="1200" dirty="0" smtClean="0">
                          <a:solidFill>
                            <a:srgbClr val="2C7635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Дополнительная профессиональная образовательная программа повышения квалификации по теме «Реализация сетевой программы повышения квалификации по профессии  «Машинист горных выемочных машин»</a:t>
                      </a:r>
                      <a:endParaRPr lang="ru-RU" sz="1300" b="1" dirty="0">
                        <a:solidFill>
                          <a:srgbClr val="2C7635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1" dirty="0" smtClean="0">
                          <a:solidFill>
                            <a:srgbClr val="2C7635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22</a:t>
                      </a:r>
                      <a:endParaRPr lang="ru-RU" sz="1300" b="1" dirty="0">
                        <a:solidFill>
                          <a:srgbClr val="2C7635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66707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b="1" kern="1200" dirty="0" smtClean="0">
                          <a:solidFill>
                            <a:srgbClr val="2C7635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Дополнительная профессиональная образовательная программа повышения квалификации по теме «Реализация сетевой программы профессиональной переподготовки по профессии «Горномонтажник</a:t>
                      </a:r>
                      <a:r>
                        <a:rPr lang="ru-RU" sz="1300" b="1" kern="1200" baseline="0" dirty="0" smtClean="0">
                          <a:solidFill>
                            <a:srgbClr val="2C7635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подземный</a:t>
                      </a:r>
                      <a:r>
                        <a:rPr lang="ru-RU" sz="1300" b="1" kern="1200" dirty="0" smtClean="0">
                          <a:solidFill>
                            <a:srgbClr val="2C7635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»</a:t>
                      </a:r>
                      <a:endParaRPr lang="ru-RU" sz="1300" b="1" dirty="0" smtClean="0">
                        <a:solidFill>
                          <a:srgbClr val="2C7635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1" dirty="0" smtClean="0">
                          <a:solidFill>
                            <a:srgbClr val="2C7635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22</a:t>
                      </a:r>
                      <a:endParaRPr lang="ru-RU" sz="1300" b="1" dirty="0">
                        <a:solidFill>
                          <a:srgbClr val="2C7635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619552"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dirty="0" smtClean="0">
                          <a:solidFill>
                            <a:srgbClr val="2C7635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ИТОГО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rgbClr val="2C7635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239</a:t>
                      </a:r>
                      <a:endParaRPr lang="ru-RU" sz="1400" b="1" dirty="0">
                        <a:solidFill>
                          <a:srgbClr val="2C7635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643042" y="1142984"/>
            <a:ext cx="6715172" cy="357190"/>
          </a:xfrm>
        </p:spPr>
        <p:txBody>
          <a:bodyPr>
            <a:normAutofit fontScale="90000"/>
          </a:bodyPr>
          <a:lstStyle/>
          <a:p>
            <a:r>
              <a:rPr lang="ru-RU" sz="13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3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3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3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3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3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2C7635"/>
                </a:solidFill>
                <a:latin typeface="Times New Roman" pitchFamily="18" charset="0"/>
                <a:cs typeface="Times New Roman" pitchFamily="18" charset="0"/>
              </a:rPr>
              <a:t>Документ слушателя курсов повышения квалификации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endParaRPr lang="ru-RU" sz="3600" dirty="0">
              <a:solidFill>
                <a:srgbClr val="22930F"/>
              </a:solidFill>
            </a:endParaRPr>
          </a:p>
        </p:txBody>
      </p:sp>
      <p:pic>
        <p:nvPicPr>
          <p:cNvPr id="6" name="Рисунок 5" descr="D:\1-New-01-2012\2-КузГТУ-2013\2-Проект КемГТТ-2013\2 этап- реализация\сканы\2 ГТ\7\2.jpg"/>
          <p:cNvPicPr/>
          <p:nvPr/>
        </p:nvPicPr>
        <p:blipFill>
          <a:blip r:embed="rId3" cstate="print">
            <a:extLst>
              <a:ext uri="{28A0092B-C50C-407E-A947-70E740481C1C}">
                <a14:useLocalDpi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c="http://schemas.openxmlformats.org/markup-compatibility/2006" xmlns:wpc="http://schemas.microsoft.com/office/word/2010/wordprocessingCanvas" xmlns="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2000232" y="1714488"/>
            <a:ext cx="5927725" cy="4098925"/>
          </a:xfrm>
          <a:prstGeom prst="rect">
            <a:avLst/>
          </a:prstGeom>
          <a:noFill/>
          <a:ln>
            <a:solidFill>
              <a:srgbClr val="2C7635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3500430" y="1643050"/>
            <a:ext cx="5214974" cy="2616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en-US" sz="2000" b="1" dirty="0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V</a:t>
            </a:r>
            <a:r>
              <a:rPr lang="ru-RU" sz="2000" b="1" dirty="0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.1. </a:t>
            </a:r>
            <a:r>
              <a:rPr lang="ru-RU" sz="2000" b="1" dirty="0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Развитие </a:t>
            </a:r>
            <a:r>
              <a:rPr lang="ru-RU" sz="2000" b="1" dirty="0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институционального механизма постоянного мониторинга рынка значимых для горной отрасли современных образовательных технологий</a:t>
            </a:r>
          </a:p>
          <a:p>
            <a:pPr marL="342900" indent="-342900" algn="just"/>
            <a:endParaRPr lang="ru-RU" sz="1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500166" y="1071546"/>
            <a:ext cx="6715172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b="1" dirty="0" smtClean="0">
                <a:solidFill>
                  <a:srgbClr val="2C7635"/>
                </a:solidFill>
                <a:latin typeface="Times New Roman" pitchFamily="18" charset="0"/>
                <a:cs typeface="Times New Roman" pitchFamily="18" charset="0"/>
              </a:rPr>
              <a:t>Субъекты Российской Федерации – участники мониторинга</a:t>
            </a:r>
          </a:p>
          <a:p>
            <a:pPr algn="ctr">
              <a:lnSpc>
                <a:spcPct val="150000"/>
              </a:lnSpc>
            </a:pPr>
            <a:r>
              <a:rPr lang="ru-RU" b="1" dirty="0" smtClean="0">
                <a:solidFill>
                  <a:srgbClr val="2C7635"/>
                </a:solidFill>
                <a:latin typeface="Times New Roman" pitchFamily="18" charset="0"/>
                <a:cs typeface="Times New Roman" pitchFamily="18" charset="0"/>
              </a:rPr>
              <a:t> рынка значимых для горной отрасли современных образовательных технологий  за период </a:t>
            </a:r>
            <a:r>
              <a:rPr lang="ru-RU" b="1" dirty="0" smtClean="0">
                <a:solidFill>
                  <a:srgbClr val="2C7635"/>
                </a:solidFill>
                <a:latin typeface="Times New Roman" pitchFamily="18" charset="0"/>
                <a:cs typeface="Times New Roman" pitchFamily="18" charset="0"/>
              </a:rPr>
              <a:t>2010-2012 </a:t>
            </a:r>
            <a:r>
              <a:rPr lang="ru-RU" b="1" dirty="0" smtClean="0">
                <a:solidFill>
                  <a:srgbClr val="2C7635"/>
                </a:solidFill>
                <a:latin typeface="Times New Roman" pitchFamily="18" charset="0"/>
                <a:cs typeface="Times New Roman" pitchFamily="18" charset="0"/>
              </a:rPr>
              <a:t>гг.</a:t>
            </a:r>
            <a:endParaRPr lang="ru-RU" b="1" dirty="0">
              <a:solidFill>
                <a:srgbClr val="2C7635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571604" y="2357431"/>
            <a:ext cx="6715172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endParaRPr lang="ru-RU" sz="2000" b="1" dirty="0" smtClean="0">
              <a:solidFill>
                <a:srgbClr val="22930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ru-RU" sz="2000" b="1" dirty="0" smtClean="0">
                <a:solidFill>
                  <a:srgbClr val="22930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Кемеровская </a:t>
            </a:r>
            <a:r>
              <a:rPr lang="ru-RU" sz="2000" b="1" dirty="0" smtClean="0">
                <a:solidFill>
                  <a:srgbClr val="22930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область</a:t>
            </a:r>
          </a:p>
          <a:p>
            <a:pPr algn="ctr">
              <a:lnSpc>
                <a:spcPct val="150000"/>
              </a:lnSpc>
            </a:pPr>
            <a:r>
              <a:rPr lang="ru-RU" sz="2000" b="1" dirty="0" smtClean="0">
                <a:solidFill>
                  <a:srgbClr val="22930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Ростовская область</a:t>
            </a:r>
          </a:p>
          <a:p>
            <a:pPr algn="ctr">
              <a:lnSpc>
                <a:spcPct val="150000"/>
              </a:lnSpc>
            </a:pPr>
            <a:r>
              <a:rPr lang="ru-RU" sz="2000" b="1" dirty="0" smtClean="0">
                <a:solidFill>
                  <a:srgbClr val="22930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Томская область</a:t>
            </a:r>
          </a:p>
          <a:p>
            <a:pPr algn="ctr">
              <a:lnSpc>
                <a:spcPct val="150000"/>
              </a:lnSpc>
            </a:pPr>
            <a:r>
              <a:rPr lang="ru-RU" sz="2000" b="1" dirty="0" smtClean="0">
                <a:solidFill>
                  <a:srgbClr val="22930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Тульская область</a:t>
            </a:r>
          </a:p>
          <a:p>
            <a:pPr algn="ctr">
              <a:lnSpc>
                <a:spcPct val="150000"/>
              </a:lnSpc>
            </a:pPr>
            <a:r>
              <a:rPr lang="ru-RU" sz="2000" b="1" dirty="0" smtClean="0">
                <a:solidFill>
                  <a:srgbClr val="22930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ru-RU" sz="2000" b="1" dirty="0" smtClean="0">
                <a:solidFill>
                  <a:srgbClr val="22930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Санкт-Петербург</a:t>
            </a:r>
          </a:p>
          <a:p>
            <a:pPr algn="ctr">
              <a:lnSpc>
                <a:spcPct val="150000"/>
              </a:lnSpc>
            </a:pPr>
            <a:r>
              <a:rPr lang="ru-RU" sz="2000" b="1" dirty="0" smtClean="0">
                <a:solidFill>
                  <a:srgbClr val="22930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Алтайский край</a:t>
            </a:r>
          </a:p>
          <a:p>
            <a:pPr algn="ctr">
              <a:lnSpc>
                <a:spcPct val="150000"/>
              </a:lnSpc>
            </a:pPr>
            <a:r>
              <a:rPr lang="ru-RU" sz="2000" b="1" dirty="0" smtClean="0">
                <a:solidFill>
                  <a:srgbClr val="22930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Красноярский край</a:t>
            </a:r>
            <a:endParaRPr lang="ru-RU" sz="2000" b="1" dirty="0" smtClean="0">
              <a:solidFill>
                <a:srgbClr val="22930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50000"/>
              </a:lnSpc>
            </a:pPr>
            <a:endParaRPr lang="ru-RU" sz="2000" b="1" dirty="0">
              <a:solidFill>
                <a:srgbClr val="2C7635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3500430" y="1643050"/>
            <a:ext cx="5214974" cy="44627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en-US" sz="2000" b="1" dirty="0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V</a:t>
            </a:r>
            <a:r>
              <a:rPr lang="ru-RU" sz="2000" b="1" dirty="0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.2</a:t>
            </a:r>
            <a:r>
              <a:rPr lang="ru-RU" sz="2000" b="1" dirty="0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. Разработка и подготовка к апробации программ обучения для подготовки специалистов технической направленности в рамках стратегических и приоритетных отраслей развития промышленности, использующих ресурсы сети образовательных учреждений на базе ресурсного центра </a:t>
            </a:r>
          </a:p>
          <a:p>
            <a:pPr marL="342900" indent="-342900" algn="just"/>
            <a:endParaRPr lang="ru-RU" sz="1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980728"/>
            <a:ext cx="7817522" cy="948074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12 новых сетевых образовательных программ: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/>
          </p:cNvGraphicFramePr>
          <p:nvPr/>
        </p:nvGraphicFramePr>
        <p:xfrm>
          <a:off x="2214546" y="2000240"/>
          <a:ext cx="5429288" cy="2857521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5429288"/>
              </a:tblGrid>
              <a:tr h="1003317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 kern="1200" dirty="0" smtClean="0">
                          <a:solidFill>
                            <a:schemeClr val="lt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5  программ профессиональной подготовки</a:t>
                      </a:r>
                      <a:endParaRPr lang="ru-RU" sz="1800" b="1" i="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927102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 smtClean="0">
                          <a:solidFill>
                            <a:srgbClr val="2C7635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  </a:t>
                      </a:r>
                      <a:r>
                        <a:rPr lang="ru-RU" sz="1800" b="1" kern="1200" dirty="0" smtClean="0">
                          <a:solidFill>
                            <a:srgbClr val="2C7635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программ повышения квалификации</a:t>
                      </a:r>
                    </a:p>
                  </a:txBody>
                  <a:tcPr marL="68580" marR="68580" marT="0" marB="0" anchor="ctr"/>
                </a:tc>
              </a:tr>
              <a:tr h="927102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 smtClean="0">
                          <a:solidFill>
                            <a:srgbClr val="2C7635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4  программ </a:t>
                      </a:r>
                      <a:r>
                        <a:rPr lang="ru-RU" sz="1800" b="1" kern="1200" dirty="0" smtClean="0">
                          <a:solidFill>
                            <a:srgbClr val="2C7635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переподготовки</a:t>
                      </a: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57290" y="1000108"/>
            <a:ext cx="7174580" cy="948074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Программы профессиональной подготовки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Содержимое 3"/>
          <p:cNvGraphicFramePr>
            <a:graphicFrameLocks/>
          </p:cNvGraphicFramePr>
          <p:nvPr/>
        </p:nvGraphicFramePr>
        <p:xfrm>
          <a:off x="1500166" y="2143116"/>
          <a:ext cx="7072362" cy="3369305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500066"/>
                <a:gridCol w="6572296"/>
              </a:tblGrid>
              <a:tr h="500066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№ </a:t>
                      </a:r>
                      <a:r>
                        <a:rPr lang="ru-RU" sz="1400" b="1" i="0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</a:t>
                      </a:r>
                      <a:r>
                        <a:rPr lang="ru-RU" sz="1400" b="1" i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/</a:t>
                      </a:r>
                      <a:r>
                        <a:rPr lang="ru-RU" sz="1400" b="1" i="0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</a:t>
                      </a:r>
                      <a:endParaRPr lang="ru-RU" sz="1400" b="1" i="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 kern="1200" dirty="0" smtClean="0">
                          <a:solidFill>
                            <a:schemeClr val="lt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Наименование программы</a:t>
                      </a:r>
                      <a:endParaRPr lang="ru-RU" sz="1400" b="1" i="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462079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ru-RU" sz="1400" b="1" i="0" dirty="0" smtClean="0">
                          <a:solidFill>
                            <a:srgbClr val="2C7635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 i="0" dirty="0">
                        <a:solidFill>
                          <a:srgbClr val="2C7635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kern="1200" dirty="0" smtClean="0">
                          <a:solidFill>
                            <a:srgbClr val="2C7635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Программа профессиональной подготовки по профессии «Горнорабочий очистного забоя»</a:t>
                      </a:r>
                      <a:endParaRPr lang="ru-RU" sz="1400" b="1" kern="1200" dirty="0" smtClean="0">
                        <a:solidFill>
                          <a:srgbClr val="2C7635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462079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ru-RU" sz="1400" b="1" i="0" dirty="0" smtClean="0">
                          <a:solidFill>
                            <a:srgbClr val="2C7635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400" b="1" i="0" dirty="0">
                        <a:solidFill>
                          <a:srgbClr val="2C7635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kern="1200" dirty="0" smtClean="0">
                          <a:solidFill>
                            <a:srgbClr val="2C7635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Программа профессиональной подготовки по профессии </a:t>
                      </a:r>
                      <a:r>
                        <a:rPr lang="ru-RU" sz="1400" b="1" kern="1200" dirty="0" smtClean="0">
                          <a:solidFill>
                            <a:srgbClr val="2C7635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«Машинист конвейера»</a:t>
                      </a:r>
                      <a:endParaRPr lang="ru-RU" sz="1400" b="1" kern="1200" dirty="0" smtClean="0">
                        <a:solidFill>
                          <a:srgbClr val="2C7635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462079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ru-RU" sz="1400" b="1" i="0" dirty="0" smtClean="0">
                          <a:solidFill>
                            <a:srgbClr val="2C7635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  <a:endParaRPr lang="ru-RU" sz="1400" b="1" i="0" dirty="0">
                        <a:solidFill>
                          <a:srgbClr val="2C7635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kern="1200" dirty="0" smtClean="0">
                          <a:solidFill>
                            <a:srgbClr val="2C7635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Программа профессиональной подготовки по профессии </a:t>
                      </a:r>
                      <a:r>
                        <a:rPr lang="ru-RU" sz="1400" b="1" kern="1200" dirty="0" smtClean="0">
                          <a:solidFill>
                            <a:srgbClr val="2C7635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«Горномонтажник подземный»</a:t>
                      </a:r>
                      <a:endParaRPr lang="ru-RU" sz="1400" b="1" i="0" kern="1200" dirty="0">
                        <a:solidFill>
                          <a:srgbClr val="2C7635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462079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ru-RU" sz="1400" b="1" i="0" dirty="0" smtClean="0">
                          <a:solidFill>
                            <a:srgbClr val="2C7635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400" b="1" i="0" dirty="0">
                        <a:solidFill>
                          <a:srgbClr val="2C7635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ru-RU" sz="1400" b="1" kern="1200" dirty="0" smtClean="0">
                          <a:solidFill>
                            <a:srgbClr val="2C7635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Программа профессиональной подготовки </a:t>
                      </a:r>
                      <a:r>
                        <a:rPr lang="ru-RU" sz="1400" b="1" kern="1200" dirty="0" smtClean="0">
                          <a:solidFill>
                            <a:srgbClr val="2C7635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по профессии «Машинист буровой установки»</a:t>
                      </a:r>
                      <a:endParaRPr lang="ru-RU" sz="1400" b="1" kern="1200" dirty="0" smtClean="0">
                        <a:solidFill>
                          <a:srgbClr val="2C7635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462079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ru-RU" sz="1400" b="1" i="0" dirty="0" smtClean="0">
                          <a:solidFill>
                            <a:srgbClr val="2C7635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</a:t>
                      </a:r>
                      <a:endParaRPr lang="ru-RU" sz="1400" b="1" i="0" dirty="0">
                        <a:solidFill>
                          <a:srgbClr val="2C7635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ru-RU" sz="1400" b="1" kern="1200" dirty="0" smtClean="0">
                          <a:solidFill>
                            <a:srgbClr val="2C7635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Программа профессиональной подготовки по профессии </a:t>
                      </a:r>
                      <a:r>
                        <a:rPr lang="ru-RU" sz="1400" b="1" kern="1200" dirty="0" smtClean="0">
                          <a:solidFill>
                            <a:srgbClr val="2C7635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«Машинист горных выемочных машин»</a:t>
                      </a:r>
                      <a:endParaRPr lang="ru-RU" sz="1400" b="1" i="0" dirty="0">
                        <a:solidFill>
                          <a:srgbClr val="2C7635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57290" y="1071546"/>
            <a:ext cx="7174580" cy="590884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Программы </a:t>
            </a:r>
            <a:r>
              <a:rPr lang="ru-RU" sz="2400" b="1" dirty="0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профессиональной переподготовки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Содержимое 3"/>
          <p:cNvGraphicFramePr>
            <a:graphicFrameLocks/>
          </p:cNvGraphicFramePr>
          <p:nvPr/>
        </p:nvGraphicFramePr>
        <p:xfrm>
          <a:off x="1571604" y="2000240"/>
          <a:ext cx="7072362" cy="3180422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500066"/>
                <a:gridCol w="6572296"/>
              </a:tblGrid>
              <a:tr h="500066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№ </a:t>
                      </a:r>
                      <a:r>
                        <a:rPr lang="ru-RU" sz="1400" b="1" i="0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</a:t>
                      </a:r>
                      <a:r>
                        <a:rPr lang="ru-RU" sz="1400" b="1" i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/</a:t>
                      </a:r>
                      <a:r>
                        <a:rPr lang="ru-RU" sz="1400" b="1" i="0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</a:t>
                      </a:r>
                      <a:endParaRPr lang="ru-RU" sz="1400" b="1" i="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 kern="1200" dirty="0" smtClean="0">
                          <a:solidFill>
                            <a:schemeClr val="lt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Наименование программы</a:t>
                      </a:r>
                      <a:endParaRPr lang="ru-RU" sz="1400" b="1" i="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785818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ru-RU" sz="1400" b="1" i="0" dirty="0" smtClean="0">
                          <a:solidFill>
                            <a:srgbClr val="2C7635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 i="0" dirty="0">
                        <a:solidFill>
                          <a:srgbClr val="2C7635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kern="1200" dirty="0" smtClean="0">
                          <a:solidFill>
                            <a:srgbClr val="2C7635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Программа </a:t>
                      </a:r>
                      <a:r>
                        <a:rPr lang="ru-RU" sz="1400" b="1" kern="1200" dirty="0" smtClean="0">
                          <a:solidFill>
                            <a:srgbClr val="2C7635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профессиональной переподготовки по профессии «Горнорабочий очистного забоя»</a:t>
                      </a:r>
                      <a:endParaRPr lang="ru-RU" sz="1400" b="1" kern="1200" dirty="0" smtClean="0">
                        <a:solidFill>
                          <a:srgbClr val="2C7635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462079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ru-RU" sz="1400" b="1" i="0" dirty="0" smtClean="0">
                          <a:solidFill>
                            <a:srgbClr val="2C7635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400" b="1" i="0" dirty="0">
                        <a:solidFill>
                          <a:srgbClr val="2C7635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kern="1200" dirty="0" smtClean="0">
                          <a:solidFill>
                            <a:srgbClr val="2C7635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Программа </a:t>
                      </a:r>
                      <a:r>
                        <a:rPr lang="ru-RU" sz="1400" b="1" kern="1200" dirty="0" smtClean="0">
                          <a:solidFill>
                            <a:srgbClr val="2C7635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профессиональной переподготовки по профессии «Машинист конвейера» </a:t>
                      </a:r>
                      <a:endParaRPr lang="ru-RU" sz="1400" b="1" kern="1200" dirty="0" smtClean="0">
                        <a:solidFill>
                          <a:srgbClr val="2C7635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830669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ru-RU" sz="1400" b="1" i="0" dirty="0" smtClean="0">
                          <a:solidFill>
                            <a:srgbClr val="2C7635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  <a:endParaRPr lang="ru-RU" sz="1400" b="1" i="0" dirty="0">
                        <a:solidFill>
                          <a:srgbClr val="2C7635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r>
                        <a:rPr lang="ru-RU" sz="1400" b="1" kern="1200" dirty="0" smtClean="0">
                          <a:solidFill>
                            <a:srgbClr val="2C7635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Программа </a:t>
                      </a:r>
                      <a:r>
                        <a:rPr lang="ru-RU" sz="1400" b="1" kern="1200" dirty="0" smtClean="0">
                          <a:solidFill>
                            <a:srgbClr val="2C7635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профессиональной переподготовки по профессии «Горномонтажник подземный»</a:t>
                      </a:r>
                      <a:endParaRPr lang="ru-RU" sz="1400" b="1" i="0" kern="1200" dirty="0">
                        <a:solidFill>
                          <a:srgbClr val="2C7635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462079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ru-RU" sz="1400" b="1" i="0" dirty="0" smtClean="0">
                          <a:solidFill>
                            <a:srgbClr val="2C7635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400" b="1" i="0" dirty="0">
                        <a:solidFill>
                          <a:srgbClr val="2C7635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ru-RU" sz="1400" b="1" kern="1200" dirty="0" smtClean="0">
                          <a:solidFill>
                            <a:srgbClr val="2C7635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Программа </a:t>
                      </a:r>
                      <a:r>
                        <a:rPr lang="ru-RU" sz="1400" b="1" kern="1200" dirty="0" smtClean="0">
                          <a:solidFill>
                            <a:srgbClr val="2C7635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профессиональной переподготовки по профессии «Машинист буровой установки»</a:t>
                      </a:r>
                      <a:endParaRPr lang="ru-RU" sz="1400" b="1" kern="1200" dirty="0" smtClean="0">
                        <a:solidFill>
                          <a:srgbClr val="2C7635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57290" y="1071546"/>
            <a:ext cx="7174580" cy="590884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Программы повышения квалификации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Содержимое 3"/>
          <p:cNvGraphicFramePr>
            <a:graphicFrameLocks/>
          </p:cNvGraphicFramePr>
          <p:nvPr/>
        </p:nvGraphicFramePr>
        <p:xfrm>
          <a:off x="1500166" y="1785926"/>
          <a:ext cx="7072362" cy="2718343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500066"/>
                <a:gridCol w="6572296"/>
              </a:tblGrid>
              <a:tr h="500066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№ </a:t>
                      </a:r>
                      <a:r>
                        <a:rPr lang="ru-RU" sz="1400" b="1" i="0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</a:t>
                      </a:r>
                      <a:r>
                        <a:rPr lang="ru-RU" sz="1400" b="1" i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/</a:t>
                      </a:r>
                      <a:r>
                        <a:rPr lang="ru-RU" sz="1400" b="1" i="0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</a:t>
                      </a:r>
                      <a:endParaRPr lang="ru-RU" sz="1400" b="1" i="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 kern="1200" dirty="0" smtClean="0">
                          <a:solidFill>
                            <a:schemeClr val="lt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Наименование программы</a:t>
                      </a:r>
                      <a:endParaRPr lang="ru-RU" sz="1400" b="1" i="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785818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ru-RU" sz="1400" b="1" i="0" dirty="0" smtClean="0">
                          <a:solidFill>
                            <a:srgbClr val="2C7635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 i="0" dirty="0">
                        <a:solidFill>
                          <a:srgbClr val="2C7635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kern="1200" dirty="0" smtClean="0">
                          <a:solidFill>
                            <a:srgbClr val="2C7635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Программа повышения квалификации по </a:t>
                      </a:r>
                      <a:r>
                        <a:rPr lang="ru-RU" sz="1400" b="1" kern="1200" dirty="0" smtClean="0">
                          <a:solidFill>
                            <a:srgbClr val="2C7635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профессии  «Горнорабочий очистного забоя»</a:t>
                      </a:r>
                      <a:endParaRPr lang="ru-RU" sz="1400" b="1" kern="1200" dirty="0" smtClean="0">
                        <a:solidFill>
                          <a:srgbClr val="2C7635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462079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ru-RU" sz="1400" b="1" i="0" dirty="0" smtClean="0">
                          <a:solidFill>
                            <a:srgbClr val="2C7635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400" b="1" i="0" dirty="0">
                        <a:solidFill>
                          <a:srgbClr val="2C7635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kern="1200" dirty="0" smtClean="0">
                          <a:solidFill>
                            <a:srgbClr val="2C7635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Программа повышения квалификации по профессии </a:t>
                      </a:r>
                      <a:r>
                        <a:rPr lang="ru-RU" sz="1400" b="1" kern="1200" dirty="0" smtClean="0">
                          <a:solidFill>
                            <a:srgbClr val="2C7635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«Горномонтажник подземный» </a:t>
                      </a:r>
                      <a:endParaRPr lang="ru-RU" sz="1400" b="1" kern="1200" dirty="0" smtClean="0">
                        <a:solidFill>
                          <a:srgbClr val="2C7635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830669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ru-RU" sz="1400" b="1" i="0" dirty="0" smtClean="0">
                          <a:solidFill>
                            <a:srgbClr val="2C7635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  <a:endParaRPr lang="ru-RU" sz="1400" b="1" i="0" dirty="0">
                        <a:solidFill>
                          <a:srgbClr val="2C7635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r>
                        <a:rPr lang="ru-RU" sz="1400" b="1" kern="1200" dirty="0" smtClean="0">
                          <a:solidFill>
                            <a:srgbClr val="2C7635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Программа повышения квалификации по </a:t>
                      </a:r>
                      <a:r>
                        <a:rPr lang="ru-RU" sz="1400" b="1" kern="1200" dirty="0" smtClean="0">
                          <a:solidFill>
                            <a:srgbClr val="2C7635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профессии «Машинист горных выемочных машин»</a:t>
                      </a:r>
                      <a:endParaRPr lang="ru-RU" sz="1400" b="1" i="0" kern="1200" dirty="0">
                        <a:solidFill>
                          <a:srgbClr val="2C7635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2"/>
          <p:cNvSpPr>
            <a:spLocks noGrp="1"/>
          </p:cNvSpPr>
          <p:nvPr>
            <p:ph type="title"/>
          </p:nvPr>
        </p:nvSpPr>
        <p:spPr>
          <a:xfrm>
            <a:off x="1142976" y="1214422"/>
            <a:ext cx="7500990" cy="1428760"/>
          </a:xfrm>
        </p:spPr>
        <p:txBody>
          <a:bodyPr>
            <a:normAutofit/>
          </a:bodyPr>
          <a:lstStyle/>
          <a:p>
            <a:r>
              <a:rPr lang="ru-RU" sz="1600" b="1" dirty="0" smtClean="0">
                <a:solidFill>
                  <a:srgbClr val="2C7635"/>
                </a:solidFill>
                <a:latin typeface="Times New Roman" pitchFamily="18" charset="0"/>
                <a:cs typeface="Times New Roman" pitchFamily="18" charset="0"/>
              </a:rPr>
              <a:t>Обучающие семинары </a:t>
            </a:r>
            <a:br>
              <a:rPr lang="ru-RU" sz="1600" b="1" dirty="0" smtClean="0">
                <a:solidFill>
                  <a:srgbClr val="2C7635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solidFill>
                  <a:srgbClr val="2C7635"/>
                </a:solidFill>
                <a:latin typeface="Times New Roman" pitchFamily="18" charset="0"/>
                <a:cs typeface="Times New Roman" pitchFamily="18" charset="0"/>
              </a:rPr>
              <a:t>по оказанию консультационно-методической поддержки </a:t>
            </a:r>
            <a:br>
              <a:rPr lang="ru-RU" sz="1600" b="1" dirty="0" smtClean="0">
                <a:solidFill>
                  <a:srgbClr val="2C7635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solidFill>
                  <a:srgbClr val="2C7635"/>
                </a:solidFill>
                <a:latin typeface="Times New Roman" pitchFamily="18" charset="0"/>
                <a:cs typeface="Times New Roman" pitchFamily="18" charset="0"/>
              </a:rPr>
              <a:t>разработчикам новых единых программ обучения </a:t>
            </a:r>
            <a:br>
              <a:rPr lang="ru-RU" sz="1600" b="1" dirty="0" smtClean="0">
                <a:solidFill>
                  <a:srgbClr val="2C7635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solidFill>
                  <a:srgbClr val="2C7635"/>
                </a:solidFill>
                <a:latin typeface="Times New Roman" pitchFamily="18" charset="0"/>
                <a:cs typeface="Times New Roman" pitchFamily="18" charset="0"/>
              </a:rPr>
              <a:t>и подготовки слушателей и студентов для сети </a:t>
            </a:r>
            <a:br>
              <a:rPr lang="ru-RU" sz="1600" b="1" dirty="0" smtClean="0">
                <a:solidFill>
                  <a:srgbClr val="2C7635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solidFill>
                  <a:srgbClr val="2C7635"/>
                </a:solidFill>
                <a:latin typeface="Times New Roman" pitchFamily="18" charset="0"/>
                <a:cs typeface="Times New Roman" pitchFamily="18" charset="0"/>
              </a:rPr>
              <a:t>образовательных учреждений на базе ресурсного центра</a:t>
            </a:r>
            <a:endParaRPr lang="ru-RU" sz="2000" b="1" dirty="0">
              <a:solidFill>
                <a:srgbClr val="2C7635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2" name="Таблица 11"/>
          <p:cNvGraphicFramePr>
            <a:graphicFrameLocks noGrp="1"/>
          </p:cNvGraphicFramePr>
          <p:nvPr/>
        </p:nvGraphicFramePr>
        <p:xfrm>
          <a:off x="1214414" y="2714620"/>
          <a:ext cx="7715303" cy="2638436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4786346"/>
                <a:gridCol w="1500198"/>
                <a:gridCol w="1428759"/>
              </a:tblGrid>
              <a:tr h="500066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Тема семинара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Дата проведения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Кол-во человек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931556">
                <a:tc>
                  <a:txBody>
                    <a:bodyPr/>
                    <a:lstStyle/>
                    <a:p>
                      <a:r>
                        <a:rPr lang="ru-RU" sz="1600" b="1" kern="1200" dirty="0" smtClean="0">
                          <a:solidFill>
                            <a:srgbClr val="2C7635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Учебно-методическое сопровождение процесса разработки сетевых образовательных программ</a:t>
                      </a:r>
                      <a:endParaRPr lang="ru-RU" sz="1600" b="1" dirty="0">
                        <a:solidFill>
                          <a:srgbClr val="2C7635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kern="1200" dirty="0" smtClean="0">
                          <a:solidFill>
                            <a:srgbClr val="2C7635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07 декабря </a:t>
                      </a:r>
                      <a:endParaRPr lang="ru-RU" sz="1600" b="1" kern="1200" dirty="0" smtClean="0">
                        <a:solidFill>
                          <a:srgbClr val="2C7635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600" b="1" kern="1200" dirty="0" smtClean="0">
                          <a:solidFill>
                            <a:srgbClr val="2C7635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2012 года</a:t>
                      </a:r>
                      <a:endParaRPr lang="ru-RU" sz="1600" b="1" dirty="0">
                        <a:solidFill>
                          <a:srgbClr val="2C7635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kern="1200" dirty="0" smtClean="0">
                          <a:solidFill>
                            <a:srgbClr val="2C7635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37 </a:t>
                      </a:r>
                      <a:r>
                        <a:rPr lang="ru-RU" sz="1600" b="1" kern="1200" dirty="0" smtClean="0">
                          <a:solidFill>
                            <a:srgbClr val="2C7635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чел.</a:t>
                      </a:r>
                      <a:endParaRPr lang="ru-RU" sz="1600" b="1" dirty="0">
                        <a:solidFill>
                          <a:srgbClr val="2C7635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833443">
                <a:tc>
                  <a:txBody>
                    <a:bodyPr/>
                    <a:lstStyle/>
                    <a:p>
                      <a:pPr algn="l"/>
                      <a:r>
                        <a:rPr lang="ru-RU" sz="1600" b="1" kern="1200" dirty="0" smtClean="0">
                          <a:solidFill>
                            <a:srgbClr val="2C7635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Контрольно-оценочные</a:t>
                      </a:r>
                      <a:r>
                        <a:rPr lang="ru-RU" sz="1600" b="1" kern="1200" baseline="0" dirty="0" smtClean="0">
                          <a:solidFill>
                            <a:srgbClr val="2C7635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средства, ориентированные на проверку сформированных компетенций</a:t>
                      </a:r>
                      <a:endParaRPr lang="ru-RU" sz="1600" b="1" kern="1200" dirty="0" smtClean="0">
                        <a:solidFill>
                          <a:srgbClr val="2C7635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endParaRPr lang="ru-RU" sz="1600" b="1" dirty="0">
                        <a:solidFill>
                          <a:srgbClr val="2C7635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kern="1200" dirty="0" smtClean="0">
                          <a:solidFill>
                            <a:srgbClr val="2C7635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14 февраля </a:t>
                      </a:r>
                      <a:endParaRPr lang="ru-RU" sz="1600" b="1" kern="1200" dirty="0" smtClean="0">
                        <a:solidFill>
                          <a:srgbClr val="2C7635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600" b="1" kern="1200" dirty="0" smtClean="0">
                          <a:solidFill>
                            <a:srgbClr val="2C7635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2013 </a:t>
                      </a:r>
                      <a:r>
                        <a:rPr lang="ru-RU" sz="1600" b="1" kern="1200" dirty="0" smtClean="0">
                          <a:solidFill>
                            <a:srgbClr val="2C7635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года</a:t>
                      </a:r>
                      <a:endParaRPr lang="ru-RU" sz="1600" b="1" dirty="0">
                        <a:solidFill>
                          <a:srgbClr val="2C7635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kern="1200" dirty="0" smtClean="0">
                          <a:solidFill>
                            <a:srgbClr val="2C7635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30 </a:t>
                      </a:r>
                      <a:r>
                        <a:rPr lang="ru-RU" sz="1600" b="1" kern="1200" dirty="0" smtClean="0">
                          <a:solidFill>
                            <a:srgbClr val="2C7635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чел.</a:t>
                      </a:r>
                      <a:endParaRPr lang="ru-RU" sz="1600" b="1" dirty="0">
                        <a:solidFill>
                          <a:srgbClr val="2C7635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638</TotalTime>
  <Words>766</Words>
  <Application>Microsoft Office PowerPoint</Application>
  <PresentationFormat>Экран (4:3)</PresentationFormat>
  <Paragraphs>121</Paragraphs>
  <Slides>18</Slides>
  <Notes>3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0" baseType="lpstr">
      <vt:lpstr>Тема Office</vt:lpstr>
      <vt:lpstr>Adobe Acrobat Document</vt:lpstr>
      <vt:lpstr>ОТЧЕТ о выполнении работ (оказании услуг)  по модернизации системы начального профессионального  и среднего профессионального образования  для подготовки специалистов  в области добычи полезных ископаемых  на базе отраслевого межрегионального ресурсного центра (V этап) </vt:lpstr>
      <vt:lpstr>Слайд 2</vt:lpstr>
      <vt:lpstr>Слайд 3</vt:lpstr>
      <vt:lpstr>Слайд 4</vt:lpstr>
      <vt:lpstr>12 новых сетевых образовательных программ:</vt:lpstr>
      <vt:lpstr>Программы профессиональной подготовки</vt:lpstr>
      <vt:lpstr>Программы профессиональной переподготовки</vt:lpstr>
      <vt:lpstr>Программы повышения квалификации</vt:lpstr>
      <vt:lpstr>Обучающие семинары  по оказанию консультационно-методической поддержки  разработчикам новых единых программ обучения  и подготовки слушателей и студентов для сети  образовательных учреждений на базе ресурсного центра</vt:lpstr>
      <vt:lpstr>В рамках реализации V этапа государственного контракта  сотрудниками ресурсного центра были разработаны и согласованы с работодателями и Заказчиком методические рекомендации по апробации новых сетевых образовательных программ </vt:lpstr>
      <vt:lpstr>Слайд 11</vt:lpstr>
      <vt:lpstr>Схема взаимодействия субъектов  общественно-профессиональной экспертизы</vt:lpstr>
      <vt:lpstr>Региональные семинары по теме «Общественно-профессиональная экспертиза  новых образовательных программ, внедряемых в сети образовательных учреждений на базе ресурсного центра»</vt:lpstr>
      <vt:lpstr>Экспертные заключения на сетевые образовательные программы</vt:lpstr>
      <vt:lpstr>Слайд 15</vt:lpstr>
      <vt:lpstr>Повышение квалификации</vt:lpstr>
      <vt:lpstr>Слайд 17</vt:lpstr>
      <vt:lpstr>   Документ слушателя курсов повышения квалификации 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Smirnova</dc:creator>
  <cp:lastModifiedBy>Seanova</cp:lastModifiedBy>
  <cp:revision>79</cp:revision>
  <dcterms:created xsi:type="dcterms:W3CDTF">2011-09-30T08:03:50Z</dcterms:created>
  <dcterms:modified xsi:type="dcterms:W3CDTF">2013-05-06T05:16:52Z</dcterms:modified>
</cp:coreProperties>
</file>